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0" r:id="rId1"/>
  </p:sldMasterIdLst>
  <p:notesMasterIdLst>
    <p:notesMasterId r:id="rId44"/>
  </p:notesMasterIdLst>
  <p:handoutMasterIdLst>
    <p:handoutMasterId r:id="rId45"/>
  </p:handoutMasterIdLst>
  <p:sldIdLst>
    <p:sldId id="361" r:id="rId2"/>
    <p:sldId id="288" r:id="rId3"/>
    <p:sldId id="256" r:id="rId4"/>
    <p:sldId id="257" r:id="rId5"/>
    <p:sldId id="261" r:id="rId6"/>
    <p:sldId id="285" r:id="rId7"/>
    <p:sldId id="308" r:id="rId8"/>
    <p:sldId id="312" r:id="rId9"/>
    <p:sldId id="313" r:id="rId10"/>
    <p:sldId id="291" r:id="rId11"/>
    <p:sldId id="347" r:id="rId12"/>
    <p:sldId id="282" r:id="rId13"/>
    <p:sldId id="303" r:id="rId14"/>
    <p:sldId id="304" r:id="rId15"/>
    <p:sldId id="305" r:id="rId16"/>
    <p:sldId id="348" r:id="rId17"/>
    <p:sldId id="286" r:id="rId18"/>
    <p:sldId id="299" r:id="rId19"/>
    <p:sldId id="277" r:id="rId20"/>
    <p:sldId id="366" r:id="rId21"/>
    <p:sldId id="476" r:id="rId22"/>
    <p:sldId id="367" r:id="rId23"/>
    <p:sldId id="475" r:id="rId24"/>
    <p:sldId id="365" r:id="rId25"/>
    <p:sldId id="364" r:id="rId26"/>
    <p:sldId id="478" r:id="rId27"/>
    <p:sldId id="363" r:id="rId28"/>
    <p:sldId id="479" r:id="rId29"/>
    <p:sldId id="480" r:id="rId30"/>
    <p:sldId id="370" r:id="rId31"/>
    <p:sldId id="371" r:id="rId32"/>
    <p:sldId id="259" r:id="rId33"/>
    <p:sldId id="263" r:id="rId34"/>
    <p:sldId id="262" r:id="rId35"/>
    <p:sldId id="264" r:id="rId36"/>
    <p:sldId id="265" r:id="rId37"/>
    <p:sldId id="266" r:id="rId38"/>
    <p:sldId id="267" r:id="rId39"/>
    <p:sldId id="268" r:id="rId40"/>
    <p:sldId id="269" r:id="rId41"/>
    <p:sldId id="474" r:id="rId42"/>
    <p:sldId id="369" r:id="rId43"/>
  </p:sldIdLst>
  <p:sldSz cx="9144000" cy="6858000" type="screen4x3"/>
  <p:notesSz cx="6858000" cy="9313863"/>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99FF99"/>
    <a:srgbClr val="CC3300"/>
    <a:srgbClr val="CCFFCC"/>
    <a:srgbClr val="0000FF"/>
    <a:srgbClr val="FF9933"/>
    <a:srgbClr val="66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28" autoAdjust="0"/>
  </p:normalViewPr>
  <p:slideViewPr>
    <p:cSldViewPr>
      <p:cViewPr varScale="1">
        <p:scale>
          <a:sx n="86" d="100"/>
          <a:sy n="86" d="100"/>
        </p:scale>
        <p:origin x="124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16"/>
    </p:cViewPr>
  </p:sorterViewPr>
  <p:notesViewPr>
    <p:cSldViewPr>
      <p:cViewPr>
        <p:scale>
          <a:sx n="100" d="100"/>
          <a:sy n="100" d="100"/>
        </p:scale>
        <p:origin x="-90" y="3096"/>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3667"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3668" name="Rectangle 4"/>
          <p:cNvSpPr>
            <a:spLocks noGrp="1" noChangeArrowheads="1"/>
          </p:cNvSpPr>
          <p:nvPr>
            <p:ph type="ftr" sz="quarter" idx="2"/>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3669" name="Rectangle 5"/>
          <p:cNvSpPr>
            <a:spLocks noGrp="1" noChangeArrowheads="1"/>
          </p:cNvSpPr>
          <p:nvPr>
            <p:ph type="sldNum" sz="quarter" idx="3"/>
          </p:nvPr>
        </p:nvSpPr>
        <p:spPr bwMode="auto">
          <a:xfrm>
            <a:off x="3884613"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5AD64F7A-5709-42BF-A6EE-2FD7170A2C47}" type="slidenum">
              <a:rPr lang="en-US" altLang="en-US"/>
              <a:pPr>
                <a:defRPr/>
              </a:pPr>
              <a:t>‹#›</a:t>
            </a:fld>
            <a:endParaRPr lang="en-US" altLang="en-US"/>
          </a:p>
        </p:txBody>
      </p:sp>
    </p:spTree>
    <p:extLst>
      <p:ext uri="{BB962C8B-B14F-4D97-AF65-F5344CB8AC3E}">
        <p14:creationId xmlns:p14="http://schemas.microsoft.com/office/powerpoint/2010/main" val="78727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01725" y="698500"/>
            <a:ext cx="4656138" cy="34925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424363"/>
            <a:ext cx="5029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4872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886200" y="884872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E476FE7-F20E-44A1-B312-E17AD3A9A651}" type="slidenum">
              <a:rPr lang="en-US" altLang="en-US"/>
              <a:pPr>
                <a:defRPr/>
              </a:pPr>
              <a:t>‹#›</a:t>
            </a:fld>
            <a:endParaRPr lang="en-US" altLang="en-US"/>
          </a:p>
        </p:txBody>
      </p:sp>
    </p:spTree>
    <p:extLst>
      <p:ext uri="{BB962C8B-B14F-4D97-AF65-F5344CB8AC3E}">
        <p14:creationId xmlns:p14="http://schemas.microsoft.com/office/powerpoint/2010/main" val="3251392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752743-E941-4A01-9786-E03A2251BFF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r>
              <a:rPr lang="en-US" altLang="en-US" sz="1600"/>
              <a:t>What is a watershed?</a:t>
            </a:r>
          </a:p>
        </p:txBody>
      </p:sp>
    </p:spTree>
    <p:extLst>
      <p:ext uri="{BB962C8B-B14F-4D97-AF65-F5344CB8AC3E}">
        <p14:creationId xmlns:p14="http://schemas.microsoft.com/office/powerpoint/2010/main" val="2053697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E1E109-D773-4BB5-BAB6-B3BA0E89A3E7}" type="slidenum">
              <a:rPr lang="en-US" altLang="en-US" sz="1200"/>
              <a:pPr/>
              <a:t>17</a:t>
            </a:fld>
            <a:endParaRPr lang="en-US"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altLang="en-US"/>
              <a:t>Use a variety of plants in your rain garden and combine shrubs and flowers. Use a variety of species to see which ones work the best and choose plants that provide food for wildlife and attract butterflies. During the first year, weed monthly and get out the dandelions and other plants that will use up moisture. Water the garden if necessary during the first year and during dry spells. Prune the shrubs annually and replace mulch as needed.</a:t>
            </a:r>
          </a:p>
        </p:txBody>
      </p:sp>
    </p:spTree>
    <p:extLst>
      <p:ext uri="{BB962C8B-B14F-4D97-AF65-F5344CB8AC3E}">
        <p14:creationId xmlns:p14="http://schemas.microsoft.com/office/powerpoint/2010/main" val="51779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A244CF-23DC-46E4-A5C0-3131095107DA}" type="slidenum">
              <a:rPr lang="en-US" altLang="en-US" sz="1200"/>
              <a:pPr/>
              <a:t>18</a:t>
            </a:fld>
            <a:endParaRPr lang="en-US" altLang="en-US" sz="1200"/>
          </a:p>
        </p:txBody>
      </p:sp>
      <p:sp>
        <p:nvSpPr>
          <p:cNvPr id="67587" name="Rectangle 2"/>
          <p:cNvSpPr>
            <a:spLocks noGrp="1" noRot="1" noChangeAspect="1" noChangeArrowheads="1" noTextEdit="1"/>
          </p:cNvSpPr>
          <p:nvPr>
            <p:ph type="sldImg"/>
          </p:nvPr>
        </p:nvSpPr>
        <p:spPr>
          <a:xfrm>
            <a:off x="1122363" y="711200"/>
            <a:ext cx="4621212" cy="3465513"/>
          </a:xfrm>
          <a:ln/>
        </p:spPr>
      </p:sp>
      <p:sp>
        <p:nvSpPr>
          <p:cNvPr id="67588" name="Rectangle 3"/>
          <p:cNvSpPr>
            <a:spLocks noGrp="1" noChangeArrowheads="1"/>
          </p:cNvSpPr>
          <p:nvPr>
            <p:ph type="body" idx="1"/>
          </p:nvPr>
        </p:nvSpPr>
        <p:spPr>
          <a:xfrm>
            <a:off x="914400" y="4427538"/>
            <a:ext cx="5029200" cy="4187825"/>
          </a:xfrm>
          <a:noFill/>
        </p:spPr>
        <p:txBody>
          <a:bodyPr lIns="86621" tIns="43311" rIns="86621" bIns="43311"/>
          <a:lstStyle/>
          <a:p>
            <a:r>
              <a:rPr lang="en-US" altLang="en-US" sz="1600"/>
              <a:t>Bioretention areas, or rain gardens, are small landscaped areas designed to store and filter pollutants from runoff. They use a special mix of plants and soils selected for their pollutant removal efficiency and ability to survive under a wide range of conditions. </a:t>
            </a:r>
            <a:r>
              <a:rPr lang="en-US" altLang="en-US" sz="1600">
                <a:solidFill>
                  <a:schemeClr val="bg1"/>
                </a:solidFill>
              </a:rPr>
              <a:t> The bioretention cell is the most cost effective strategy for cleaning and recharging storm water runoff. </a:t>
            </a:r>
            <a:endParaRPr lang="en-US" altLang="en-US" sz="1600"/>
          </a:p>
        </p:txBody>
      </p:sp>
    </p:spTree>
    <p:extLst>
      <p:ext uri="{BB962C8B-B14F-4D97-AF65-F5344CB8AC3E}">
        <p14:creationId xmlns:p14="http://schemas.microsoft.com/office/powerpoint/2010/main" val="3810774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F13FBC-22E8-4196-B5EC-B628577A2911}" type="slidenum">
              <a:rPr lang="en-US" altLang="en-US" sz="1200"/>
              <a:pPr/>
              <a:t>19</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altLang="en-US" sz="1600"/>
              <a:t>This is the same rain garden after a one year’s growth. Interpretive signage was used to give information about some of the plants.</a:t>
            </a:r>
            <a:endParaRPr lang="en-US" altLang="en-US"/>
          </a:p>
        </p:txBody>
      </p:sp>
    </p:spTree>
    <p:extLst>
      <p:ext uri="{BB962C8B-B14F-4D97-AF65-F5344CB8AC3E}">
        <p14:creationId xmlns:p14="http://schemas.microsoft.com/office/powerpoint/2010/main" val="44534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Less wordy, come up one at a time</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It takes time for planting to become established</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With proper care your planting can become full faster!</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When planting is healthy and stones free from debris the rain garden is more efficient at treating stormwater</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Better establishment of native plants in the first few years will lead to better function and less maintenance need in the future</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Improves Aesthetic</a:t>
            </a:r>
          </a:p>
        </p:txBody>
      </p:sp>
    </p:spTree>
    <p:extLst>
      <p:ext uri="{BB962C8B-B14F-4D97-AF65-F5344CB8AC3E}">
        <p14:creationId xmlns:p14="http://schemas.microsoft.com/office/powerpoint/2010/main" val="60196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023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149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Pulling is your best option</a:t>
            </a:r>
          </a:p>
          <a:p>
            <a:pPr lvl="0">
              <a:spcBef>
                <a:spcPts val="0"/>
              </a:spcBef>
              <a:buNone/>
            </a:pPr>
            <a:r>
              <a:rPr lang="en"/>
              <a:t>-use a shovel-weeding fork, weed after a rain.</a:t>
            </a:r>
          </a:p>
        </p:txBody>
      </p:sp>
    </p:spTree>
    <p:extLst>
      <p:ext uri="{BB962C8B-B14F-4D97-AF65-F5344CB8AC3E}">
        <p14:creationId xmlns:p14="http://schemas.microsoft.com/office/powerpoint/2010/main" val="384121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Mulching</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About your aesthetic-don’t cover native seedlings if you want it to fill in.</a:t>
            </a:r>
          </a:p>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Hand Cultivator</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Works for small weeds</a:t>
            </a:r>
          </a:p>
          <a:p>
            <a:pPr marL="457200" lvl="0"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Spraying Herbicide</a:t>
            </a:r>
          </a:p>
          <a:p>
            <a:pPr marL="914400" lvl="1" indent="-228600" rtl="0">
              <a:lnSpc>
                <a:spcPct val="115000"/>
              </a:lnSpc>
              <a:spcBef>
                <a:spcPts val="0"/>
              </a:spcBef>
              <a:spcAft>
                <a:spcPts val="1600"/>
              </a:spcAft>
              <a:buClr>
                <a:schemeClr val="accent3"/>
              </a:buClr>
              <a:buFont typeface="Average"/>
            </a:pPr>
            <a:r>
              <a:rPr lang="en" sz="1400">
                <a:solidFill>
                  <a:schemeClr val="accent3"/>
                </a:solidFill>
                <a:latin typeface="Average"/>
                <a:ea typeface="Average"/>
                <a:cs typeface="Average"/>
                <a:sym typeface="Average"/>
              </a:rPr>
              <a:t>A few cautions</a:t>
            </a:r>
          </a:p>
          <a:p>
            <a:pPr marL="1371600" lvl="2" indent="-228600" rtl="0">
              <a:lnSpc>
                <a:spcPct val="115000"/>
              </a:lnSpc>
              <a:spcBef>
                <a:spcPts val="0"/>
              </a:spcBef>
              <a:spcAft>
                <a:spcPts val="1600"/>
              </a:spcAft>
              <a:buClr>
                <a:schemeClr val="accent3"/>
              </a:buClr>
              <a:buFont typeface="Average"/>
            </a:pPr>
            <a:r>
              <a:rPr lang="en"/>
              <a:t>Dont spray good plants, be careful about run-off and drift (breeze)</a:t>
            </a:r>
          </a:p>
          <a:p>
            <a:pPr marL="1371600" lvl="2" indent="-228600" rtl="0">
              <a:lnSpc>
                <a:spcPct val="115000"/>
              </a:lnSpc>
              <a:spcBef>
                <a:spcPts val="0"/>
              </a:spcBef>
              <a:spcAft>
                <a:spcPts val="1600"/>
              </a:spcAft>
              <a:buClr>
                <a:schemeClr val="accent3"/>
              </a:buClr>
              <a:buFont typeface="Average"/>
            </a:pPr>
            <a:r>
              <a:rPr lang="en"/>
              <a:t>Generally dont spray</a:t>
            </a:r>
          </a:p>
          <a:p>
            <a:pPr marL="1371600" lvl="2" indent="-228600" rtl="0">
              <a:lnSpc>
                <a:spcPct val="115000"/>
              </a:lnSpc>
              <a:spcBef>
                <a:spcPts val="0"/>
              </a:spcBef>
              <a:spcAft>
                <a:spcPts val="1600"/>
              </a:spcAft>
              <a:buClr>
                <a:schemeClr val="accent3"/>
              </a:buClr>
              <a:buFont typeface="Average"/>
            </a:pPr>
            <a:endParaRPr/>
          </a:p>
        </p:txBody>
      </p:sp>
    </p:spTree>
    <p:extLst>
      <p:ext uri="{BB962C8B-B14F-4D97-AF65-F5344CB8AC3E}">
        <p14:creationId xmlns:p14="http://schemas.microsoft.com/office/powerpoint/2010/main" val="3644813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Thinning out</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Ideally the garden will fill in so well that no bare soil or mulch will show. So thinning out is not necessary. But its up to how you want it to look: if a species is taking over, get rid of it. Or transplant some of it if you want. Just know that better function occurs with more full garden</a:t>
            </a:r>
          </a:p>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Moving plants</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Sometimes you may want shorter ones up front, or parts of the garden are fillling out better than others. Dont hesitate to move plants. Just make sure that you get all the roots, and water for a few days after transplanting. Best done right after rain (wet soil)</a:t>
            </a:r>
          </a:p>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Pruning trees</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Get rid of suckers. Trees are pretty resilient. The young tree pattern is how the tree will continue to look, so prune it accordingly. Also watch out for herbivory</a:t>
            </a:r>
          </a:p>
          <a:p>
            <a:pPr marL="457200" lvl="0" indent="-342900" rtl="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Removing dead plant material</a:t>
            </a:r>
          </a:p>
          <a:p>
            <a:pPr marL="914400" lvl="1" indent="-342900">
              <a:lnSpc>
                <a:spcPct val="115000"/>
              </a:lnSpc>
              <a:spcBef>
                <a:spcPts val="0"/>
              </a:spcBef>
              <a:spcAft>
                <a:spcPts val="1600"/>
              </a:spcAft>
              <a:buClr>
                <a:schemeClr val="accent3"/>
              </a:buClr>
              <a:buSzPct val="100000"/>
              <a:buFont typeface="Average"/>
            </a:pPr>
            <a:r>
              <a:rPr lang="en" sz="1800">
                <a:solidFill>
                  <a:schemeClr val="accent3"/>
                </a:solidFill>
                <a:latin typeface="Average"/>
                <a:ea typeface="Average"/>
                <a:cs typeface="Average"/>
                <a:sym typeface="Average"/>
              </a:rPr>
              <a:t>You can remove dead plant stalks if you think they are unsightly. But we encourage you to leave them bc...next slide</a:t>
            </a:r>
          </a:p>
        </p:txBody>
      </p:sp>
    </p:spTree>
    <p:extLst>
      <p:ext uri="{BB962C8B-B14F-4D97-AF65-F5344CB8AC3E}">
        <p14:creationId xmlns:p14="http://schemas.microsoft.com/office/powerpoint/2010/main" val="231033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D2DED2-3793-4EF6-AD2D-98A747DED1A6}" type="slidenum">
              <a:rPr lang="en-US" altLang="en-US" sz="1200"/>
              <a:pPr/>
              <a:t>3</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ltLang="en-US" sz="1600"/>
              <a:t>Water cycle before development. Notice the amount going to groundwater. This is what creates the baseflow that keeps streams running through the summer months. </a:t>
            </a:r>
            <a:endParaRPr lang="en-US" altLang="en-US"/>
          </a:p>
        </p:txBody>
      </p:sp>
    </p:spTree>
    <p:extLst>
      <p:ext uri="{BB962C8B-B14F-4D97-AF65-F5344CB8AC3E}">
        <p14:creationId xmlns:p14="http://schemas.microsoft.com/office/powerpoint/2010/main" val="2003455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Mention stratification</a:t>
            </a:r>
          </a:p>
        </p:txBody>
      </p:sp>
    </p:spTree>
    <p:extLst>
      <p:ext uri="{BB962C8B-B14F-4D97-AF65-F5344CB8AC3E}">
        <p14:creationId xmlns:p14="http://schemas.microsoft.com/office/powerpoint/2010/main" val="81142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Although we always recommend native plants, we are not legalistic about native over non-native plants. We just want to make sure that you are not spreading the weedier ornamentals throughout the watershed</a:t>
            </a:r>
          </a:p>
        </p:txBody>
      </p:sp>
    </p:spTree>
    <p:extLst>
      <p:ext uri="{BB962C8B-B14F-4D97-AF65-F5344CB8AC3E}">
        <p14:creationId xmlns:p14="http://schemas.microsoft.com/office/powerpoint/2010/main" val="677222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2330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Sediment build-up means that your rain garden is working! That is all polluted sediment being kept from the stream. Put it in the trash.</a:t>
            </a:r>
          </a:p>
          <a:p>
            <a:pPr lvl="0">
              <a:spcBef>
                <a:spcPts val="0"/>
              </a:spcBef>
              <a:buNone/>
            </a:pPr>
            <a:r>
              <a:rPr lang="en"/>
              <a:t>We are working on better ways to remove sediment, any suggesions?</a:t>
            </a:r>
          </a:p>
          <a:p>
            <a:pPr lvl="0">
              <a:spcBef>
                <a:spcPts val="0"/>
              </a:spcBef>
              <a:buNone/>
            </a:pPr>
            <a:r>
              <a:rPr lang="en"/>
              <a:t>Keep leaves out of rocks to maintain porosity, but leave them in garden if you want, it replicates the natural environment and serves as a mulch cover.</a:t>
            </a:r>
          </a:p>
        </p:txBody>
      </p:sp>
    </p:spTree>
    <p:extLst>
      <p:ext uri="{BB962C8B-B14F-4D97-AF65-F5344CB8AC3E}">
        <p14:creationId xmlns:p14="http://schemas.microsoft.com/office/powerpoint/2010/main" val="119199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8522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6FFA2F-48A8-45CA-8932-C9AAC3210C6E}" type="slidenum">
              <a:rPr lang="en-US" altLang="en-US" sz="1200"/>
              <a:pPr/>
              <a:t>4</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r>
              <a:rPr lang="en-US" altLang="en-US" sz="1600"/>
              <a:t>Water cycle after development. In areas with impervious surface above 10%, water quality and stream health is compromised. Notice the drop in the amount of groundwater infiltration. Dry streambeds in the summer are a result of reduced groundwater baseflow. Streams also get flashier flows which causes erosion and sedimentation in the stream bed. </a:t>
            </a:r>
            <a:endParaRPr lang="en-US" altLang="en-US"/>
          </a:p>
        </p:txBody>
      </p:sp>
    </p:spTree>
    <p:extLst>
      <p:ext uri="{BB962C8B-B14F-4D97-AF65-F5344CB8AC3E}">
        <p14:creationId xmlns:p14="http://schemas.microsoft.com/office/powerpoint/2010/main" val="253350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0C8136-E32D-4A4C-A0A9-22A1344A9C95}" type="slidenum">
              <a:rPr lang="en-US" altLang="en-US" sz="1200"/>
              <a:pPr/>
              <a:t>5</a:t>
            </a:fld>
            <a:endParaRPr lang="en-US" altLang="en-US" sz="1200"/>
          </a:p>
        </p:txBody>
      </p:sp>
      <p:sp>
        <p:nvSpPr>
          <p:cNvPr id="46083" name="Rectangle 2"/>
          <p:cNvSpPr>
            <a:spLocks noGrp="1" noRot="1" noChangeAspect="1" noChangeArrowheads="1" noTextEdit="1"/>
          </p:cNvSpPr>
          <p:nvPr>
            <p:ph type="sldImg"/>
          </p:nvPr>
        </p:nvSpPr>
        <p:spPr>
          <a:xfrm>
            <a:off x="1109663" y="704850"/>
            <a:ext cx="4640262" cy="3479800"/>
          </a:xfrm>
          <a:ln/>
        </p:spPr>
      </p:sp>
      <p:sp>
        <p:nvSpPr>
          <p:cNvPr id="46084" name="Rectangle 3"/>
          <p:cNvSpPr>
            <a:spLocks noGrp="1" noChangeArrowheads="1"/>
          </p:cNvSpPr>
          <p:nvPr>
            <p:ph type="body" idx="1"/>
          </p:nvPr>
        </p:nvSpPr>
        <p:spPr>
          <a:xfrm>
            <a:off x="914400" y="4425950"/>
            <a:ext cx="5029200" cy="4189413"/>
          </a:xfrm>
          <a:noFill/>
        </p:spPr>
        <p:txBody>
          <a:bodyPr lIns="86621" tIns="43311" rIns="86621" bIns="43311"/>
          <a:lstStyle/>
          <a:p>
            <a:r>
              <a:rPr lang="en-US" altLang="en-US" sz="1600"/>
              <a:t>When the roof runoff drains into the driveway; the driveway drains to the street; the lawn has been planted over compacted soils and the lawn drains to the street; the street has a very well designed Planning Board approved drainage system that quickly removes the water, there will be a huge increase in the volume, frequency and rate of storm water runoff, and the water quality and ground water levels will suffer.</a:t>
            </a:r>
          </a:p>
          <a:p>
            <a:endParaRPr lang="en-US" altLang="en-US" sz="1600"/>
          </a:p>
        </p:txBody>
      </p:sp>
    </p:spTree>
    <p:extLst>
      <p:ext uri="{BB962C8B-B14F-4D97-AF65-F5344CB8AC3E}">
        <p14:creationId xmlns:p14="http://schemas.microsoft.com/office/powerpoint/2010/main" val="420517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7B5295-8EFF-48DC-BE6D-B340BBB4082E}" type="slidenum">
              <a:rPr lang="en-US" altLang="en-US" sz="1200"/>
              <a:pPr/>
              <a:t>6</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r>
              <a:rPr lang="en-US" altLang="en-US" sz="1600"/>
              <a:t>When you wash your car in the driveway, you aren’t just washing your car in the driveway...</a:t>
            </a:r>
            <a:endParaRPr lang="en-US" altLang="en-US"/>
          </a:p>
        </p:txBody>
      </p:sp>
    </p:spTree>
    <p:extLst>
      <p:ext uri="{BB962C8B-B14F-4D97-AF65-F5344CB8AC3E}">
        <p14:creationId xmlns:p14="http://schemas.microsoft.com/office/powerpoint/2010/main" val="42716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5DF0F0D-AD6D-4480-888E-962DE40D966A}" type="slidenum">
              <a:rPr lang="en-US" altLang="en-US" sz="1200"/>
              <a:pPr/>
              <a:t>10</a:t>
            </a:fld>
            <a:endParaRPr lang="en-US" altLang="en-US" sz="1200"/>
          </a:p>
        </p:txBody>
      </p:sp>
      <p:sp>
        <p:nvSpPr>
          <p:cNvPr id="54275" name="Rectangle 2"/>
          <p:cNvSpPr>
            <a:spLocks noGrp="1" noRot="1" noChangeAspect="1" noChangeArrowheads="1" noTextEdit="1"/>
          </p:cNvSpPr>
          <p:nvPr>
            <p:ph type="sldImg"/>
          </p:nvPr>
        </p:nvSpPr>
        <p:spPr>
          <a:xfrm>
            <a:off x="1109663" y="704850"/>
            <a:ext cx="4640262" cy="3479800"/>
          </a:xfrm>
          <a:ln/>
        </p:spPr>
      </p:sp>
      <p:sp>
        <p:nvSpPr>
          <p:cNvPr id="54276" name="Rectangle 3"/>
          <p:cNvSpPr>
            <a:spLocks noGrp="1" noChangeArrowheads="1"/>
          </p:cNvSpPr>
          <p:nvPr>
            <p:ph type="body" idx="1"/>
          </p:nvPr>
        </p:nvSpPr>
        <p:spPr>
          <a:xfrm>
            <a:off x="914400" y="4425950"/>
            <a:ext cx="5029200" cy="4189413"/>
          </a:xfrm>
          <a:noFill/>
        </p:spPr>
        <p:txBody>
          <a:bodyPr lIns="86621" tIns="43311" rIns="86621" bIns="43311"/>
          <a:lstStyle/>
          <a:p>
            <a:endParaRPr lang="en-US" altLang="en-US" sz="1600" b="1"/>
          </a:p>
        </p:txBody>
      </p:sp>
    </p:spTree>
    <p:extLst>
      <p:ext uri="{BB962C8B-B14F-4D97-AF65-F5344CB8AC3E}">
        <p14:creationId xmlns:p14="http://schemas.microsoft.com/office/powerpoint/2010/main" val="339858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31A824-C0CD-4A17-9B2B-B46B53272129}" type="slidenum">
              <a:rPr lang="en-US" altLang="en-US" sz="1200"/>
              <a:pPr/>
              <a:t>11</a:t>
            </a:fld>
            <a:endParaRPr lang="en-US" altLang="en-US" sz="1200"/>
          </a:p>
        </p:txBody>
      </p:sp>
      <p:sp>
        <p:nvSpPr>
          <p:cNvPr id="56323" name="Rectangle 2"/>
          <p:cNvSpPr>
            <a:spLocks noGrp="1" noRot="1" noChangeAspect="1" noChangeArrowheads="1" noTextEdit="1"/>
          </p:cNvSpPr>
          <p:nvPr>
            <p:ph type="sldImg"/>
          </p:nvPr>
        </p:nvSpPr>
        <p:spPr>
          <a:xfrm>
            <a:off x="1109663" y="704850"/>
            <a:ext cx="4640262" cy="3479800"/>
          </a:xfrm>
          <a:ln/>
        </p:spPr>
      </p:sp>
      <p:sp>
        <p:nvSpPr>
          <p:cNvPr id="56324" name="Rectangle 3"/>
          <p:cNvSpPr>
            <a:spLocks noGrp="1" noChangeArrowheads="1"/>
          </p:cNvSpPr>
          <p:nvPr>
            <p:ph type="body" idx="1"/>
          </p:nvPr>
        </p:nvSpPr>
        <p:spPr>
          <a:xfrm>
            <a:off x="914400" y="4425950"/>
            <a:ext cx="5029200" cy="4189413"/>
          </a:xfrm>
          <a:noFill/>
        </p:spPr>
        <p:txBody>
          <a:bodyPr lIns="86621" tIns="43311" rIns="86621" bIns="43311"/>
          <a:lstStyle/>
          <a:p>
            <a:r>
              <a:rPr lang="en-US" altLang="en-US" sz="1600"/>
              <a:t>These practices can be integrated into every part of site design to create a hydrologically functional lot. Trees and native vegetation provide nature’s storage of rainfall. Permeable pavement, grass swales along roads, rain gardens and amended soils store, filter and infiltrate runoff. Adding rain barrels and other cisterns provide additional water storage. </a:t>
            </a:r>
          </a:p>
        </p:txBody>
      </p:sp>
    </p:spTree>
    <p:extLst>
      <p:ext uri="{BB962C8B-B14F-4D97-AF65-F5344CB8AC3E}">
        <p14:creationId xmlns:p14="http://schemas.microsoft.com/office/powerpoint/2010/main" val="69366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DFDB2C5-3E58-4E32-ABC4-D32915B2D70E}" type="slidenum">
              <a:rPr lang="en-US" altLang="en-US" sz="1200"/>
              <a:pPr/>
              <a:t>12</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3406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65935F9-2881-4883-BD18-4C3237F2DDF4}" type="slidenum">
              <a:rPr lang="en-US" altLang="en-US" sz="1200"/>
              <a:pPr/>
              <a:t>16</a:t>
            </a:fld>
            <a:endParaRPr lang="en-US" alt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04350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130 w 5740"/>
                <a:gd name="T1" fmla="*/ 0 h 4316"/>
                <a:gd name="T2" fmla="*/ 0 w 5740"/>
                <a:gd name="T3" fmla="*/ 0 h 4316"/>
                <a:gd name="T4" fmla="*/ 0 w 5740"/>
                <a:gd name="T5" fmla="*/ 0 h 4316"/>
                <a:gd name="T6" fmla="*/ 6130 w 5740"/>
                <a:gd name="T7" fmla="*/ 0 h 4316"/>
                <a:gd name="T8" fmla="*/ 6130 w 5740"/>
                <a:gd name="T9" fmla="*/ 0 h 4316"/>
                <a:gd name="T10" fmla="*/ 613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3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0 w 382"/>
                  <a:gd name="T19" fmla="*/ 96 h 96"/>
                  <a:gd name="T20" fmla="*/ 284 w 382"/>
                  <a:gd name="T21" fmla="*/ 90 h 96"/>
                  <a:gd name="T22" fmla="*/ 332 w 382"/>
                  <a:gd name="T23" fmla="*/ 84 h 96"/>
                  <a:gd name="T24" fmla="*/ 373 w 382"/>
                  <a:gd name="T25" fmla="*/ 66 h 96"/>
                  <a:gd name="T26" fmla="*/ 403 w 382"/>
                  <a:gd name="T27" fmla="*/ 42 h 96"/>
                  <a:gd name="T28" fmla="*/ 397 w 382"/>
                  <a:gd name="T29" fmla="*/ 42 h 96"/>
                  <a:gd name="T30" fmla="*/ 367 w 382"/>
                  <a:gd name="T31" fmla="*/ 66 h 96"/>
                  <a:gd name="T32" fmla="*/ 326 w 382"/>
                  <a:gd name="T33" fmla="*/ 78 h 96"/>
                  <a:gd name="T34" fmla="*/ 284 w 382"/>
                  <a:gd name="T35" fmla="*/ 90 h 96"/>
                  <a:gd name="T36" fmla="*/ 230 w 382"/>
                  <a:gd name="T37" fmla="*/ 96 h 96"/>
                  <a:gd name="T38" fmla="*/ 23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40 w 185"/>
                  <a:gd name="T5" fmla="*/ 36 h 210"/>
                  <a:gd name="T6" fmla="*/ 176 w 185"/>
                  <a:gd name="T7" fmla="*/ 72 h 210"/>
                  <a:gd name="T8" fmla="*/ 182 w 185"/>
                  <a:gd name="T9" fmla="*/ 90 h 210"/>
                  <a:gd name="T10" fmla="*/ 188 w 185"/>
                  <a:gd name="T11" fmla="*/ 114 h 210"/>
                  <a:gd name="T12" fmla="*/ 182 w 185"/>
                  <a:gd name="T13" fmla="*/ 138 h 210"/>
                  <a:gd name="T14" fmla="*/ 170 w 185"/>
                  <a:gd name="T15" fmla="*/ 162 h 210"/>
                  <a:gd name="T16" fmla="*/ 140 w 185"/>
                  <a:gd name="T17" fmla="*/ 180 h 210"/>
                  <a:gd name="T18" fmla="*/ 90 w 185"/>
                  <a:gd name="T19" fmla="*/ 198 h 210"/>
                  <a:gd name="T20" fmla="*/ 117 w 185"/>
                  <a:gd name="T21" fmla="*/ 210 h 210"/>
                  <a:gd name="T22" fmla="*/ 152 w 185"/>
                  <a:gd name="T23" fmla="*/ 192 h 210"/>
                  <a:gd name="T24" fmla="*/ 182 w 185"/>
                  <a:gd name="T25" fmla="*/ 168 h 210"/>
                  <a:gd name="T26" fmla="*/ 200 w 185"/>
                  <a:gd name="T27" fmla="*/ 144 h 210"/>
                  <a:gd name="T28" fmla="*/ 206 w 185"/>
                  <a:gd name="T29" fmla="*/ 114 h 210"/>
                  <a:gd name="T30" fmla="*/ 200 w 185"/>
                  <a:gd name="T31" fmla="*/ 90 h 210"/>
                  <a:gd name="T32" fmla="*/ 194 w 185"/>
                  <a:gd name="T33" fmla="*/ 66 h 210"/>
                  <a:gd name="T34" fmla="*/ 176 w 185"/>
                  <a:gd name="T35" fmla="*/ 48 h 210"/>
                  <a:gd name="T36" fmla="*/ 15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grpSp>
        </p:grpSp>
      </p:grpSp>
      <p:sp>
        <p:nvSpPr>
          <p:cNvPr id="7072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707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atin typeface="Times New Roman" pitchFamily="18" charset="0"/>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atin typeface="Times New Roman" pitchFamily="18" charset="0"/>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atin typeface="Times New Roman" panose="02020603050405020304" pitchFamily="18" charset="0"/>
              </a:defRPr>
            </a:lvl1pPr>
          </a:lstStyle>
          <a:p>
            <a:pPr>
              <a:defRPr/>
            </a:pPr>
            <a:fld id="{9CEC59AB-0D3C-4CFE-8ED4-C31FD6E1F117}" type="slidenum">
              <a:rPr lang="en-US" altLang="en-US"/>
              <a:pPr>
                <a:defRPr/>
              </a:pPr>
              <a:t>‹#›</a:t>
            </a:fld>
            <a:endParaRPr lang="en-US" altLang="en-US"/>
          </a:p>
        </p:txBody>
      </p:sp>
    </p:spTree>
    <p:extLst>
      <p:ext uri="{BB962C8B-B14F-4D97-AF65-F5344CB8AC3E}">
        <p14:creationId xmlns:p14="http://schemas.microsoft.com/office/powerpoint/2010/main" val="322810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B705CD32-7ECE-4FC7-88D7-182400FA7196}" type="slidenum">
              <a:rPr lang="en-US" altLang="en-US"/>
              <a:pPr>
                <a:defRPr/>
              </a:pPr>
              <a:t>‹#›</a:t>
            </a:fld>
            <a:endParaRPr lang="en-US" altLang="en-US"/>
          </a:p>
        </p:txBody>
      </p:sp>
    </p:spTree>
    <p:extLst>
      <p:ext uri="{BB962C8B-B14F-4D97-AF65-F5344CB8AC3E}">
        <p14:creationId xmlns:p14="http://schemas.microsoft.com/office/powerpoint/2010/main" val="415753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4ABE99B8-FA06-4E2E-9127-D3303FF72AD8}" type="slidenum">
              <a:rPr lang="en-US" altLang="en-US"/>
              <a:pPr>
                <a:defRPr/>
              </a:pPr>
              <a:t>‹#›</a:t>
            </a:fld>
            <a:endParaRPr lang="en-US" altLang="en-US"/>
          </a:p>
        </p:txBody>
      </p:sp>
    </p:spTree>
    <p:extLst>
      <p:ext uri="{BB962C8B-B14F-4D97-AF65-F5344CB8AC3E}">
        <p14:creationId xmlns:p14="http://schemas.microsoft.com/office/powerpoint/2010/main" val="185540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E9EF086E-3FC0-4711-BBDC-4D5166B6273A}" type="slidenum">
              <a:rPr lang="en-US" altLang="en-US"/>
              <a:pPr>
                <a:defRPr/>
              </a:pPr>
              <a:t>‹#›</a:t>
            </a:fld>
            <a:endParaRPr lang="en-US" altLang="en-US"/>
          </a:p>
        </p:txBody>
      </p:sp>
    </p:spTree>
    <p:extLst>
      <p:ext uri="{BB962C8B-B14F-4D97-AF65-F5344CB8AC3E}">
        <p14:creationId xmlns:p14="http://schemas.microsoft.com/office/powerpoint/2010/main" val="40845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7" name="Footer Placeholder 6"/>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BAFA55E8-04E2-45D6-8AB6-ACF8C30E6CAB}" type="slidenum">
              <a:rPr lang="en-US" altLang="en-US"/>
              <a:pPr>
                <a:defRPr/>
              </a:pPr>
              <a:t>‹#›</a:t>
            </a:fld>
            <a:endParaRPr lang="en-US" altLang="en-US"/>
          </a:p>
        </p:txBody>
      </p:sp>
    </p:spTree>
    <p:extLst>
      <p:ext uri="{BB962C8B-B14F-4D97-AF65-F5344CB8AC3E}">
        <p14:creationId xmlns:p14="http://schemas.microsoft.com/office/powerpoint/2010/main" val="41161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7" name="Footer Placeholder 6"/>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8B244D99-FC3E-4F9E-A209-0F76CD4842DA}" type="slidenum">
              <a:rPr lang="en-US" altLang="en-US"/>
              <a:pPr>
                <a:defRPr/>
              </a:pPr>
              <a:t>‹#›</a:t>
            </a:fld>
            <a:endParaRPr lang="en-US" altLang="en-US"/>
          </a:p>
        </p:txBody>
      </p:sp>
    </p:spTree>
    <p:extLst>
      <p:ext uri="{BB962C8B-B14F-4D97-AF65-F5344CB8AC3E}">
        <p14:creationId xmlns:p14="http://schemas.microsoft.com/office/powerpoint/2010/main" val="147532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C1E8E226-85D6-4B77-A8FA-104C0C9307E3}" type="slidenum">
              <a:rPr lang="en-US" altLang="en-US"/>
              <a:pPr>
                <a:defRPr/>
              </a:pPr>
              <a:t>‹#›</a:t>
            </a:fld>
            <a:endParaRPr lang="en-US" altLang="en-US"/>
          </a:p>
        </p:txBody>
      </p:sp>
    </p:spTree>
    <p:extLst>
      <p:ext uri="{BB962C8B-B14F-4D97-AF65-F5344CB8AC3E}">
        <p14:creationId xmlns:p14="http://schemas.microsoft.com/office/powerpoint/2010/main" val="349382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2CAEE232-27EA-48B6-8937-184A5ABBB601}" type="slidenum">
              <a:rPr lang="en-US" altLang="en-US"/>
              <a:pPr>
                <a:defRPr/>
              </a:pPr>
              <a:t>‹#›</a:t>
            </a:fld>
            <a:endParaRPr lang="en-US" altLang="en-US"/>
          </a:p>
        </p:txBody>
      </p:sp>
    </p:spTree>
    <p:extLst>
      <p:ext uri="{BB962C8B-B14F-4D97-AF65-F5344CB8AC3E}">
        <p14:creationId xmlns:p14="http://schemas.microsoft.com/office/powerpoint/2010/main" val="122012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B2D7C812-2C1A-4D8B-A688-D2542551C91B}" type="slidenum">
              <a:rPr lang="en-US" altLang="en-US"/>
              <a:pPr>
                <a:defRPr/>
              </a:pPr>
              <a:t>‹#›</a:t>
            </a:fld>
            <a:endParaRPr lang="en-US" altLang="en-US"/>
          </a:p>
        </p:txBody>
      </p:sp>
    </p:spTree>
    <p:extLst>
      <p:ext uri="{BB962C8B-B14F-4D97-AF65-F5344CB8AC3E}">
        <p14:creationId xmlns:p14="http://schemas.microsoft.com/office/powerpoint/2010/main" val="65140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98B1976A-4176-4C02-818D-B2CFF30F8AF2}" type="slidenum">
              <a:rPr lang="en-US" altLang="en-US"/>
              <a:pPr>
                <a:defRPr/>
              </a:pPr>
              <a:t>‹#›</a:t>
            </a:fld>
            <a:endParaRPr lang="en-US" altLang="en-US"/>
          </a:p>
        </p:txBody>
      </p:sp>
    </p:spTree>
    <p:extLst>
      <p:ext uri="{BB962C8B-B14F-4D97-AF65-F5344CB8AC3E}">
        <p14:creationId xmlns:p14="http://schemas.microsoft.com/office/powerpoint/2010/main" val="316042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2C7AA7BA-D14E-42D6-A496-052AB785B764}" type="slidenum">
              <a:rPr lang="en-US" altLang="en-US"/>
              <a:pPr>
                <a:defRPr/>
              </a:pPr>
              <a:t>‹#›</a:t>
            </a:fld>
            <a:endParaRPr lang="en-US" altLang="en-US"/>
          </a:p>
        </p:txBody>
      </p:sp>
    </p:spTree>
    <p:extLst>
      <p:ext uri="{BB962C8B-B14F-4D97-AF65-F5344CB8AC3E}">
        <p14:creationId xmlns:p14="http://schemas.microsoft.com/office/powerpoint/2010/main" val="211554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9C891064-4334-4248-961F-8501468EE771}" type="slidenum">
              <a:rPr lang="en-US" altLang="en-US"/>
              <a:pPr>
                <a:defRPr/>
              </a:pPr>
              <a:t>‹#›</a:t>
            </a:fld>
            <a:endParaRPr lang="en-US" altLang="en-US"/>
          </a:p>
        </p:txBody>
      </p:sp>
    </p:spTree>
    <p:extLst>
      <p:ext uri="{BB962C8B-B14F-4D97-AF65-F5344CB8AC3E}">
        <p14:creationId xmlns:p14="http://schemas.microsoft.com/office/powerpoint/2010/main" val="2210121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423278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8278A042-0404-4ADF-8963-12EE2AFBE044}" type="slidenum">
              <a:rPr lang="en-US" altLang="en-US"/>
              <a:pPr>
                <a:defRPr/>
              </a:pPr>
              <a:t>‹#›</a:t>
            </a:fld>
            <a:endParaRPr lang="en-US" altLang="en-US"/>
          </a:p>
        </p:txBody>
      </p:sp>
    </p:spTree>
    <p:extLst>
      <p:ext uri="{BB962C8B-B14F-4D97-AF65-F5344CB8AC3E}">
        <p14:creationId xmlns:p14="http://schemas.microsoft.com/office/powerpoint/2010/main" val="97690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7A2CCA12-54E3-4D0A-BD5C-0B6C7C6FD9B6}" type="slidenum">
              <a:rPr lang="en-US" altLang="en-US"/>
              <a:pPr>
                <a:defRPr/>
              </a:pPr>
              <a:t>‹#›</a:t>
            </a:fld>
            <a:endParaRPr lang="en-US" altLang="en-US"/>
          </a:p>
        </p:txBody>
      </p:sp>
    </p:spTree>
    <p:extLst>
      <p:ext uri="{BB962C8B-B14F-4D97-AF65-F5344CB8AC3E}">
        <p14:creationId xmlns:p14="http://schemas.microsoft.com/office/powerpoint/2010/main" val="353027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F0101963-2EFC-44C0-9604-CB55D3302EA7}" type="slidenum">
              <a:rPr lang="en-US" altLang="en-US"/>
              <a:pPr>
                <a:defRPr/>
              </a:pPr>
              <a:t>‹#›</a:t>
            </a:fld>
            <a:endParaRPr lang="en-US" altLang="en-US"/>
          </a:p>
        </p:txBody>
      </p:sp>
    </p:spTree>
    <p:extLst>
      <p:ext uri="{BB962C8B-B14F-4D97-AF65-F5344CB8AC3E}">
        <p14:creationId xmlns:p14="http://schemas.microsoft.com/office/powerpoint/2010/main" val="17399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A844E551-305B-4F13-87BE-F5A82A6C5259}" type="slidenum">
              <a:rPr lang="en-US" altLang="en-US"/>
              <a:pPr>
                <a:defRPr/>
              </a:pPr>
              <a:t>‹#›</a:t>
            </a:fld>
            <a:endParaRPr lang="en-US" altLang="en-US"/>
          </a:p>
        </p:txBody>
      </p:sp>
    </p:spTree>
    <p:extLst>
      <p:ext uri="{BB962C8B-B14F-4D97-AF65-F5344CB8AC3E}">
        <p14:creationId xmlns:p14="http://schemas.microsoft.com/office/powerpoint/2010/main" val="319477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0DFCAF06-96F6-42F7-973A-FEBD177EA1DF}" type="slidenum">
              <a:rPr lang="en-US" altLang="en-US"/>
              <a:pPr>
                <a:defRPr/>
              </a:pPr>
              <a:t>‹#›</a:t>
            </a:fld>
            <a:endParaRPr lang="en-US" altLang="en-US"/>
          </a:p>
        </p:txBody>
      </p:sp>
    </p:spTree>
    <p:extLst>
      <p:ext uri="{BB962C8B-B14F-4D97-AF65-F5344CB8AC3E}">
        <p14:creationId xmlns:p14="http://schemas.microsoft.com/office/powerpoint/2010/main" val="374277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65C0CC24-B8EE-4701-8F46-797E0909FC72}" type="slidenum">
              <a:rPr lang="en-US" altLang="en-US"/>
              <a:pPr>
                <a:defRPr/>
              </a:pPr>
              <a:t>‹#›</a:t>
            </a:fld>
            <a:endParaRPr lang="en-US" altLang="en-US"/>
          </a:p>
        </p:txBody>
      </p:sp>
    </p:spTree>
    <p:extLst>
      <p:ext uri="{BB962C8B-B14F-4D97-AF65-F5344CB8AC3E}">
        <p14:creationId xmlns:p14="http://schemas.microsoft.com/office/powerpoint/2010/main" val="133666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07CC1E51-F85B-43D2-A6AA-936B69EA8EEC}" type="slidenum">
              <a:rPr lang="en-US" altLang="en-US"/>
              <a:pPr>
                <a:defRPr/>
              </a:pPr>
              <a:t>‹#›</a:t>
            </a:fld>
            <a:endParaRPr lang="en-US" altLang="en-US"/>
          </a:p>
        </p:txBody>
      </p:sp>
    </p:spTree>
    <p:extLst>
      <p:ext uri="{BB962C8B-B14F-4D97-AF65-F5344CB8AC3E}">
        <p14:creationId xmlns:p14="http://schemas.microsoft.com/office/powerpoint/2010/main" val="299484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6130 w 5740"/>
                <a:gd name="T1" fmla="*/ 0 h 4316"/>
                <a:gd name="T2" fmla="*/ 0 w 5740"/>
                <a:gd name="T3" fmla="*/ 0 h 4316"/>
                <a:gd name="T4" fmla="*/ 0 w 5740"/>
                <a:gd name="T5" fmla="*/ 0 h 4316"/>
                <a:gd name="T6" fmla="*/ 6130 w 5740"/>
                <a:gd name="T7" fmla="*/ 0 h 4316"/>
                <a:gd name="T8" fmla="*/ 6130 w 5740"/>
                <a:gd name="T9" fmla="*/ 0 h 4316"/>
                <a:gd name="T10" fmla="*/ 613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5"/>
            <p:cNvGrpSpPr>
              <a:grpSpLocks/>
            </p:cNvGrpSpPr>
            <p:nvPr userDrawn="1"/>
          </p:nvGrpSpPr>
          <p:grpSpPr bwMode="auto">
            <a:xfrm>
              <a:off x="3528" y="3715"/>
              <a:ext cx="792" cy="521"/>
              <a:chOff x="3527" y="3715"/>
              <a:chExt cx="792" cy="521"/>
            </a:xfrm>
          </p:grpSpPr>
          <p:sp>
            <p:nvSpPr>
              <p:cNvPr id="696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4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4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4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4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4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696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5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5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6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6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66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6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6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6" name="Group 36"/>
            <p:cNvGrpSpPr>
              <a:grpSpLocks/>
            </p:cNvGrpSpPr>
            <p:nvPr userDrawn="1"/>
          </p:nvGrpSpPr>
          <p:grpSpPr bwMode="auto">
            <a:xfrm>
              <a:off x="4128" y="3360"/>
              <a:ext cx="1351" cy="821"/>
              <a:chOff x="4128" y="3360"/>
              <a:chExt cx="1351" cy="821"/>
            </a:xfrm>
          </p:grpSpPr>
          <p:sp>
            <p:nvSpPr>
              <p:cNvPr id="69669"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0"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1"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2"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3"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4"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5"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677"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8"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79"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ndParaRPr>
              </a:p>
            </p:txBody>
          </p:sp>
          <p:sp>
            <p:nvSpPr>
              <p:cNvPr id="696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sp>
            <p:nvSpPr>
              <p:cNvPr id="696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solidFill>
                    <a:srgbClr val="FFFFFF"/>
                  </a:solidFill>
                  <a:latin typeface="Arial"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3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0 w 382"/>
                  <a:gd name="T19" fmla="*/ 96 h 96"/>
                  <a:gd name="T20" fmla="*/ 284 w 382"/>
                  <a:gd name="T21" fmla="*/ 90 h 96"/>
                  <a:gd name="T22" fmla="*/ 332 w 382"/>
                  <a:gd name="T23" fmla="*/ 84 h 96"/>
                  <a:gd name="T24" fmla="*/ 373 w 382"/>
                  <a:gd name="T25" fmla="*/ 66 h 96"/>
                  <a:gd name="T26" fmla="*/ 403 w 382"/>
                  <a:gd name="T27" fmla="*/ 42 h 96"/>
                  <a:gd name="T28" fmla="*/ 397 w 382"/>
                  <a:gd name="T29" fmla="*/ 42 h 96"/>
                  <a:gd name="T30" fmla="*/ 367 w 382"/>
                  <a:gd name="T31" fmla="*/ 66 h 96"/>
                  <a:gd name="T32" fmla="*/ 326 w 382"/>
                  <a:gd name="T33" fmla="*/ 78 h 96"/>
                  <a:gd name="T34" fmla="*/ 284 w 382"/>
                  <a:gd name="T35" fmla="*/ 90 h 96"/>
                  <a:gd name="T36" fmla="*/ 230 w 382"/>
                  <a:gd name="T37" fmla="*/ 96 h 96"/>
                  <a:gd name="T38" fmla="*/ 23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40 w 185"/>
                  <a:gd name="T5" fmla="*/ 36 h 210"/>
                  <a:gd name="T6" fmla="*/ 176 w 185"/>
                  <a:gd name="T7" fmla="*/ 72 h 210"/>
                  <a:gd name="T8" fmla="*/ 182 w 185"/>
                  <a:gd name="T9" fmla="*/ 90 h 210"/>
                  <a:gd name="T10" fmla="*/ 188 w 185"/>
                  <a:gd name="T11" fmla="*/ 114 h 210"/>
                  <a:gd name="T12" fmla="*/ 182 w 185"/>
                  <a:gd name="T13" fmla="*/ 138 h 210"/>
                  <a:gd name="T14" fmla="*/ 170 w 185"/>
                  <a:gd name="T15" fmla="*/ 162 h 210"/>
                  <a:gd name="T16" fmla="*/ 140 w 185"/>
                  <a:gd name="T17" fmla="*/ 180 h 210"/>
                  <a:gd name="T18" fmla="*/ 90 w 185"/>
                  <a:gd name="T19" fmla="*/ 198 h 210"/>
                  <a:gd name="T20" fmla="*/ 117 w 185"/>
                  <a:gd name="T21" fmla="*/ 210 h 210"/>
                  <a:gd name="T22" fmla="*/ 152 w 185"/>
                  <a:gd name="T23" fmla="*/ 192 h 210"/>
                  <a:gd name="T24" fmla="*/ 182 w 185"/>
                  <a:gd name="T25" fmla="*/ 168 h 210"/>
                  <a:gd name="T26" fmla="*/ 200 w 185"/>
                  <a:gd name="T27" fmla="*/ 144 h 210"/>
                  <a:gd name="T28" fmla="*/ 206 w 185"/>
                  <a:gd name="T29" fmla="*/ 114 h 210"/>
                  <a:gd name="T30" fmla="*/ 200 w 185"/>
                  <a:gd name="T31" fmla="*/ 90 h 210"/>
                  <a:gd name="T32" fmla="*/ 194 w 185"/>
                  <a:gd name="T33" fmla="*/ 66 h 210"/>
                  <a:gd name="T34" fmla="*/ 176 w 185"/>
                  <a:gd name="T35" fmla="*/ 48 h 210"/>
                  <a:gd name="T36" fmla="*/ 15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solidFill>
                      <a:srgbClr val="FFFFFF"/>
                    </a:solidFill>
                    <a:latin typeface="Arial" panose="020B0604020202020204" pitchFamily="34" charset="0"/>
                  </a:endParaRPr>
                </a:p>
              </p:txBody>
            </p:sp>
          </p:grpSp>
        </p:grpSp>
      </p:grpSp>
      <p:sp>
        <p:nvSpPr>
          <p:cNvPr id="69699"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9700"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01"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9702"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9703"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panose="020B0604020202020204" pitchFamily="34" charset="0"/>
              </a:defRPr>
            </a:lvl1pPr>
          </a:lstStyle>
          <a:p>
            <a:pPr>
              <a:defRPr/>
            </a:pPr>
            <a:fld id="{924DB8E5-8FFC-416B-88BB-6F488D9FD79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963" r:id="rId1"/>
    <p:sldLayoutId id="2147486964" r:id="rId2"/>
    <p:sldLayoutId id="2147486965" r:id="rId3"/>
    <p:sldLayoutId id="2147486966" r:id="rId4"/>
    <p:sldLayoutId id="2147486967" r:id="rId5"/>
    <p:sldLayoutId id="2147486968" r:id="rId6"/>
    <p:sldLayoutId id="2147486969" r:id="rId7"/>
    <p:sldLayoutId id="2147486970" r:id="rId8"/>
    <p:sldLayoutId id="2147486971" r:id="rId9"/>
    <p:sldLayoutId id="2147486972" r:id="rId10"/>
    <p:sldLayoutId id="2147486973" r:id="rId11"/>
    <p:sldLayoutId id="2147486974" r:id="rId12"/>
    <p:sldLayoutId id="2147486975" r:id="rId13"/>
    <p:sldLayoutId id="2147486976" r:id="rId14"/>
    <p:sldLayoutId id="2147486977" r:id="rId15"/>
    <p:sldLayoutId id="2147486978" r:id="rId16"/>
    <p:sldLayoutId id="2147486959" r:id="rId17"/>
    <p:sldLayoutId id="2147486960" r:id="rId18"/>
    <p:sldLayoutId id="2147486962" r:id="rId19"/>
    <p:sldLayoutId id="2147486979" r:id="rId2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0.jpeg"/><Relationship Id="rId2" Type="http://schemas.openxmlformats.org/officeDocument/2006/relationships/image" Target="../media/image45.jpe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47.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9.png"/><Relationship Id="rId2" Type="http://schemas.openxmlformats.org/officeDocument/2006/relationships/slideLayout" Target="../slideLayouts/slideLayout20.xml"/><Relationship Id="rId1" Type="http://schemas.openxmlformats.org/officeDocument/2006/relationships/themeOverride" Target="../theme/themeOverride1.xml"/><Relationship Id="rId6" Type="http://schemas.openxmlformats.org/officeDocument/2006/relationships/image" Target="../media/image41.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www.msuturfweeds.net/id-tool/broadleaf/"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66.jpe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2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75.jpe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8.jpeg"/><Relationship Id="rId5" Type="http://schemas.microsoft.com/office/2007/relationships/hdphoto" Target="../media/hdphoto3.wdp"/><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hyperlink" Target="https://worcesterconservation.org/" TargetMode="External"/><Relationship Id="rId3" Type="http://schemas.openxmlformats.org/officeDocument/2006/relationships/image" Target="../media/image80.png"/><Relationship Id="rId7" Type="http://schemas.openxmlformats.org/officeDocument/2006/relationships/hyperlink" Target="mailto:wccdplantsale@gmail.com"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hyperlink" Target="mailto:joel.betts@usda.gov" TargetMode="External"/><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006" y="533400"/>
            <a:ext cx="6705600" cy="1981200"/>
          </a:xfrm>
        </p:spPr>
        <p:txBody>
          <a:bodyPr/>
          <a:lstStyle/>
          <a:p>
            <a:pPr>
              <a:spcBef>
                <a:spcPts val="1200"/>
              </a:spcBef>
              <a:spcAft>
                <a:spcPts val="0"/>
              </a:spcAft>
            </a:pPr>
            <a:br>
              <a:rPr lang="en-US" sz="3200" b="1" dirty="0">
                <a:solidFill>
                  <a:schemeClr val="accent1">
                    <a:lumMod val="60000"/>
                    <a:lumOff val="40000"/>
                  </a:schemeClr>
                </a:solidFill>
              </a:rPr>
            </a:br>
            <a:br>
              <a:rPr lang="en-US" sz="3200" b="1" dirty="0">
                <a:solidFill>
                  <a:schemeClr val="accent1">
                    <a:lumMod val="60000"/>
                    <a:lumOff val="40000"/>
                  </a:schemeClr>
                </a:solidFill>
              </a:rPr>
            </a:br>
            <a:r>
              <a:rPr lang="en-US" sz="3200" b="1" dirty="0">
                <a:solidFill>
                  <a:schemeClr val="accent1">
                    <a:lumMod val="60000"/>
                    <a:lumOff val="40000"/>
                  </a:schemeClr>
                </a:solidFill>
              </a:rPr>
              <a:t>Installing Rain Gardens with Native Plants for Healthy Waters</a:t>
            </a:r>
            <a:br>
              <a:rPr lang="en-US" sz="2400" b="1" dirty="0">
                <a:solidFill>
                  <a:schemeClr val="accent1">
                    <a:lumMod val="60000"/>
                    <a:lumOff val="40000"/>
                  </a:schemeClr>
                </a:solidFill>
              </a:rPr>
            </a:br>
            <a:r>
              <a:rPr lang="en-US" sz="3500" b="1" dirty="0">
                <a:solidFill>
                  <a:schemeClr val="accent1">
                    <a:lumMod val="60000"/>
                    <a:lumOff val="40000"/>
                  </a:schemeClr>
                </a:solidFill>
                <a:latin typeface="Aldhabi" panose="01000000000000000000" pitchFamily="2" charset="-78"/>
                <a:cs typeface="Aldhabi" panose="01000000000000000000" pitchFamily="2" charset="-78"/>
              </a:rPr>
              <a:t>Ed Himlan and Joel Betts</a:t>
            </a:r>
            <a:br>
              <a:rPr lang="en-US" sz="3500" b="1" dirty="0">
                <a:solidFill>
                  <a:schemeClr val="accent1">
                    <a:lumMod val="60000"/>
                    <a:lumOff val="40000"/>
                  </a:schemeClr>
                </a:solidFill>
                <a:latin typeface="Aldhabi" panose="01000000000000000000" pitchFamily="2" charset="-78"/>
                <a:cs typeface="Aldhabi" panose="01000000000000000000" pitchFamily="2" charset="-78"/>
              </a:rPr>
            </a:br>
            <a:r>
              <a:rPr lang="en-US" sz="3500" b="1" dirty="0">
                <a:solidFill>
                  <a:schemeClr val="accent1">
                    <a:lumMod val="60000"/>
                    <a:lumOff val="40000"/>
                  </a:schemeClr>
                </a:solidFill>
                <a:latin typeface="Aldhabi" panose="01000000000000000000" pitchFamily="2" charset="-78"/>
                <a:cs typeface="Aldhabi" panose="01000000000000000000" pitchFamily="2" charset="-78"/>
              </a:rPr>
              <a:t>Worcester County Conservation District</a:t>
            </a:r>
            <a:br>
              <a:rPr lang="en-US" sz="3500" b="1" dirty="0">
                <a:solidFill>
                  <a:schemeClr val="accent1">
                    <a:lumMod val="60000"/>
                    <a:lumOff val="40000"/>
                  </a:schemeClr>
                </a:solidFill>
                <a:latin typeface="Aldhabi" panose="01000000000000000000" pitchFamily="2" charset="-78"/>
                <a:cs typeface="Aldhabi" panose="01000000000000000000" pitchFamily="2" charset="-78"/>
              </a:rPr>
            </a:br>
            <a:r>
              <a:rPr lang="en-US" sz="3500" b="1" dirty="0">
                <a:solidFill>
                  <a:schemeClr val="accent1">
                    <a:lumMod val="60000"/>
                    <a:lumOff val="40000"/>
                  </a:schemeClr>
                </a:solidFill>
                <a:latin typeface="Aldhabi" panose="01000000000000000000" pitchFamily="2" charset="-78"/>
                <a:cs typeface="Aldhabi" panose="01000000000000000000" pitchFamily="2" charset="-78"/>
              </a:rPr>
              <a:t>Massachusetts Watershed Coalition</a:t>
            </a:r>
            <a:br>
              <a:rPr lang="en-US" sz="2400" b="1" dirty="0">
                <a:solidFill>
                  <a:srgbClr val="92D050"/>
                </a:solidFill>
              </a:rPr>
            </a:br>
            <a:endParaRPr lang="en-US" sz="2400" b="1" dirty="0">
              <a:solidFill>
                <a:srgbClr val="FFFFCC"/>
              </a:solidFill>
            </a:endParaRPr>
          </a:p>
        </p:txBody>
      </p:sp>
      <p:pic>
        <p:nvPicPr>
          <p:cNvPr id="8" name="Picture 9" descr="http://www.morsespond.org/pictures/2005_0409_pond_pictures_for_web_site_from_erielly_for_web/2004-8-25_Beach_at_Morses_Pond_320x239.jpg"/>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90600" y="3352800"/>
            <a:ext cx="3407293" cy="2509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48200" y="3348037"/>
            <a:ext cx="348799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841D65A-F667-47D5-BB8C-A184DF8B461D}"/>
              </a:ext>
            </a:extLst>
          </p:cNvPr>
          <p:cNvPicPr>
            <a:picLocks noChangeAspect="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857785" y="838200"/>
            <a:ext cx="1984375" cy="1752600"/>
          </a:xfrm>
          <a:prstGeom prst="rect">
            <a:avLst/>
          </a:prstGeom>
          <a:solidFill>
            <a:schemeClr val="tx1"/>
          </a:solidFill>
        </p:spPr>
      </p:pic>
      <p:sp>
        <p:nvSpPr>
          <p:cNvPr id="2" name="Rectangle 1">
            <a:extLst>
              <a:ext uri="{FF2B5EF4-FFF2-40B4-BE49-F238E27FC236}">
                <a16:creationId xmlns:a16="http://schemas.microsoft.com/office/drawing/2014/main" id="{96E46273-48F6-4FDC-9410-63E3A07527A6}"/>
              </a:ext>
            </a:extLst>
          </p:cNvPr>
          <p:cNvSpPr/>
          <p:nvPr/>
        </p:nvSpPr>
        <p:spPr>
          <a:xfrm>
            <a:off x="5791200" y="6230710"/>
            <a:ext cx="2930610" cy="461665"/>
          </a:xfrm>
          <a:prstGeom prst="rect">
            <a:avLst/>
          </a:prstGeom>
        </p:spPr>
        <p:txBody>
          <a:bodyPr wrap="none">
            <a:spAutoFit/>
          </a:bodyPr>
          <a:lstStyle/>
          <a:p>
            <a:r>
              <a:rPr lang="en-US" b="1" u="sng" dirty="0">
                <a:solidFill>
                  <a:schemeClr val="accent1">
                    <a:lumMod val="60000"/>
                    <a:lumOff val="40000"/>
                  </a:schemeClr>
                </a:solidFill>
                <a:latin typeface="Aldhabi" panose="01000000000000000000" pitchFamily="2" charset="-78"/>
                <a:cs typeface="Aldhabi" panose="01000000000000000000" pitchFamily="2" charset="-78"/>
              </a:rPr>
              <a:t>Rain Garden and Seedling Sale Poll</a:t>
            </a:r>
            <a:endParaRPr lang="en-US" u="sng" dirty="0"/>
          </a:p>
        </p:txBody>
      </p:sp>
    </p:spTree>
    <p:extLst>
      <p:ext uri="{BB962C8B-B14F-4D97-AF65-F5344CB8AC3E}">
        <p14:creationId xmlns:p14="http://schemas.microsoft.com/office/powerpoint/2010/main" val="429109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914400" y="4940300"/>
            <a:ext cx="6999288"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dirty="0">
                <a:solidFill>
                  <a:srgbClr val="FFFFCC"/>
                </a:solidFill>
                <a:effectLst>
                  <a:outerShdw blurRad="38100" dist="38100" dir="2700000" algn="tl">
                    <a:srgbClr val="000000"/>
                  </a:outerShdw>
                </a:effectLst>
              </a:rPr>
              <a:t>  </a:t>
            </a:r>
            <a:r>
              <a:rPr lang="en-US" sz="3200" dirty="0">
                <a:solidFill>
                  <a:srgbClr val="FFC000"/>
                </a:solidFill>
                <a:effectLst>
                  <a:outerShdw blurRad="38100" dist="38100" dir="2700000" algn="tl">
                    <a:srgbClr val="000000"/>
                  </a:outerShdw>
                </a:effectLst>
                <a:latin typeface="+mj-lt"/>
              </a:rPr>
              <a:t>Tree conservation • Rain gardens</a:t>
            </a:r>
          </a:p>
          <a:p>
            <a:pPr algn="ctr">
              <a:defRPr/>
            </a:pPr>
            <a:r>
              <a:rPr lang="en-US" sz="3200" dirty="0">
                <a:solidFill>
                  <a:srgbClr val="FFC000"/>
                </a:solidFill>
                <a:effectLst>
                  <a:outerShdw blurRad="38100" dist="38100" dir="2700000" algn="tl">
                    <a:srgbClr val="000000"/>
                  </a:outerShdw>
                </a:effectLst>
                <a:latin typeface="+mj-lt"/>
              </a:rPr>
              <a:t>  Narrower streets • Open drainage </a:t>
            </a:r>
          </a:p>
          <a:p>
            <a:pPr algn="ctr">
              <a:defRPr/>
            </a:pPr>
            <a:r>
              <a:rPr lang="en-US" sz="3200" dirty="0">
                <a:solidFill>
                  <a:srgbClr val="FFC000"/>
                </a:solidFill>
                <a:effectLst>
                  <a:outerShdw blurRad="38100" dist="38100" dir="2700000" algn="tl">
                    <a:srgbClr val="000000"/>
                  </a:outerShdw>
                </a:effectLst>
                <a:latin typeface="+mj-lt"/>
              </a:rPr>
              <a:t>On-lot storage and infiltration of water</a:t>
            </a:r>
          </a:p>
        </p:txBody>
      </p:sp>
      <p:pic>
        <p:nvPicPr>
          <p:cNvPr id="53251" name="Object 5" descr="npo000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228600"/>
            <a:ext cx="5375275" cy="4572000"/>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Lst>
        </p:spPr>
      </p:pic>
      <p:sp>
        <p:nvSpPr>
          <p:cNvPr id="49156" name="Text Box 4"/>
          <p:cNvSpPr txBox="1">
            <a:spLocks noChangeArrowheads="1"/>
          </p:cNvSpPr>
          <p:nvPr/>
        </p:nvSpPr>
        <p:spPr bwMode="auto">
          <a:xfrm>
            <a:off x="1981200" y="228600"/>
            <a:ext cx="518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000" dirty="0">
                <a:solidFill>
                  <a:srgbClr val="FFCC66"/>
                </a:solidFill>
                <a:effectLst>
                  <a:outerShdw blurRad="38100" dist="38100" dir="2700000" algn="tl">
                    <a:srgbClr val="000000"/>
                  </a:outerShdw>
                </a:effectLst>
                <a:latin typeface="+mj-lt"/>
              </a:rPr>
              <a:t>Solutions</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152400" y="71252"/>
            <a:ext cx="9198429" cy="6781800"/>
            <a:chOff x="0" y="0"/>
            <a:chExt cx="5841" cy="4320"/>
          </a:xfrm>
        </p:grpSpPr>
        <p:pic>
          <p:nvPicPr>
            <p:cNvPr id="55299" name="Picture 3" descr="slide20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3072" y="144"/>
              <a:ext cx="1776" cy="25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000" b="1" dirty="0">
                  <a:solidFill>
                    <a:srgbClr val="0000FF"/>
                  </a:solidFill>
                  <a:latin typeface="Arial" charset="0"/>
                </a:rPr>
                <a:t>Plant trees &amp; shrubs</a:t>
              </a:r>
              <a:r>
                <a:rPr lang="en-US" sz="2000" b="1" dirty="0">
                  <a:solidFill>
                    <a:srgbClr val="0000FF"/>
                  </a:solidFill>
                  <a:effectLst>
                    <a:outerShdw blurRad="38100" dist="38100" dir="2700000" algn="tl">
                      <a:srgbClr val="C0C0C0"/>
                    </a:outerShdw>
                  </a:effectLst>
                  <a:latin typeface="Arial" charset="0"/>
                </a:rPr>
                <a:t> </a:t>
              </a:r>
            </a:p>
          </p:txBody>
        </p:sp>
        <p:sp>
          <p:nvSpPr>
            <p:cNvPr id="55301" name="Text Box 5"/>
            <p:cNvSpPr txBox="1">
              <a:spLocks noChangeArrowheads="1"/>
            </p:cNvSpPr>
            <p:nvPr/>
          </p:nvSpPr>
          <p:spPr bwMode="auto">
            <a:xfrm>
              <a:off x="4353" y="2892"/>
              <a:ext cx="1488"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000" b="1">
                  <a:solidFill>
                    <a:srgbClr val="0000FF"/>
                  </a:solidFill>
                </a:rPr>
                <a:t>Groundcover</a:t>
              </a:r>
            </a:p>
          </p:txBody>
        </p:sp>
        <p:sp>
          <p:nvSpPr>
            <p:cNvPr id="55302" name="Text Box 6"/>
            <p:cNvSpPr txBox="1">
              <a:spLocks noChangeArrowheads="1"/>
            </p:cNvSpPr>
            <p:nvPr/>
          </p:nvSpPr>
          <p:spPr bwMode="auto">
            <a:xfrm>
              <a:off x="336" y="3504"/>
              <a:ext cx="1200" cy="25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000" b="1">
                  <a:solidFill>
                    <a:srgbClr val="0000FF"/>
                  </a:solidFill>
                </a:rPr>
                <a:t>Rain Gardens</a:t>
              </a:r>
              <a:r>
                <a:rPr lang="en-US" altLang="en-US" sz="2000" b="1">
                  <a:solidFill>
                    <a:schemeClr val="bg2"/>
                  </a:solidFill>
                </a:rPr>
                <a:t> </a:t>
              </a:r>
            </a:p>
          </p:txBody>
        </p:sp>
        <p:sp>
          <p:nvSpPr>
            <p:cNvPr id="55303" name="Freeform 7"/>
            <p:cNvSpPr>
              <a:spLocks/>
            </p:cNvSpPr>
            <p:nvPr/>
          </p:nvSpPr>
          <p:spPr bwMode="auto">
            <a:xfrm>
              <a:off x="944" y="2816"/>
              <a:ext cx="761" cy="531"/>
            </a:xfrm>
            <a:custGeom>
              <a:avLst/>
              <a:gdLst>
                <a:gd name="T0" fmla="*/ 16 w 761"/>
                <a:gd name="T1" fmla="*/ 0 h 531"/>
                <a:gd name="T2" fmla="*/ 4 w 761"/>
                <a:gd name="T3" fmla="*/ 36 h 531"/>
                <a:gd name="T4" fmla="*/ 0 w 761"/>
                <a:gd name="T5" fmla="*/ 48 h 531"/>
                <a:gd name="T6" fmla="*/ 60 w 761"/>
                <a:gd name="T7" fmla="*/ 116 h 531"/>
                <a:gd name="T8" fmla="*/ 84 w 761"/>
                <a:gd name="T9" fmla="*/ 132 h 531"/>
                <a:gd name="T10" fmla="*/ 200 w 761"/>
                <a:gd name="T11" fmla="*/ 200 h 531"/>
                <a:gd name="T12" fmla="*/ 272 w 761"/>
                <a:gd name="T13" fmla="*/ 252 h 531"/>
                <a:gd name="T14" fmla="*/ 284 w 761"/>
                <a:gd name="T15" fmla="*/ 264 h 531"/>
                <a:gd name="T16" fmla="*/ 300 w 761"/>
                <a:gd name="T17" fmla="*/ 272 h 531"/>
                <a:gd name="T18" fmla="*/ 356 w 761"/>
                <a:gd name="T19" fmla="*/ 328 h 531"/>
                <a:gd name="T20" fmla="*/ 392 w 761"/>
                <a:gd name="T21" fmla="*/ 356 h 531"/>
                <a:gd name="T22" fmla="*/ 416 w 761"/>
                <a:gd name="T23" fmla="*/ 364 h 531"/>
                <a:gd name="T24" fmla="*/ 484 w 761"/>
                <a:gd name="T25" fmla="*/ 412 h 531"/>
                <a:gd name="T26" fmla="*/ 520 w 761"/>
                <a:gd name="T27" fmla="*/ 428 h 531"/>
                <a:gd name="T28" fmla="*/ 604 w 761"/>
                <a:gd name="T29" fmla="*/ 472 h 531"/>
                <a:gd name="T30" fmla="*/ 640 w 761"/>
                <a:gd name="T31" fmla="*/ 492 h 531"/>
                <a:gd name="T32" fmla="*/ 728 w 761"/>
                <a:gd name="T33" fmla="*/ 520 h 531"/>
                <a:gd name="T34" fmla="*/ 732 w 761"/>
                <a:gd name="T35" fmla="*/ 492 h 531"/>
                <a:gd name="T36" fmla="*/ 696 w 761"/>
                <a:gd name="T37" fmla="*/ 456 h 531"/>
                <a:gd name="T38" fmla="*/ 672 w 761"/>
                <a:gd name="T39" fmla="*/ 440 h 531"/>
                <a:gd name="T40" fmla="*/ 632 w 761"/>
                <a:gd name="T41" fmla="*/ 400 h 531"/>
                <a:gd name="T42" fmla="*/ 528 w 761"/>
                <a:gd name="T43" fmla="*/ 332 h 531"/>
                <a:gd name="T44" fmla="*/ 500 w 761"/>
                <a:gd name="T45" fmla="*/ 300 h 531"/>
                <a:gd name="T46" fmla="*/ 384 w 761"/>
                <a:gd name="T47" fmla="*/ 232 h 531"/>
                <a:gd name="T48" fmla="*/ 352 w 761"/>
                <a:gd name="T49" fmla="*/ 180 h 531"/>
                <a:gd name="T50" fmla="*/ 304 w 761"/>
                <a:gd name="T51" fmla="*/ 168 h 531"/>
                <a:gd name="T52" fmla="*/ 244 w 761"/>
                <a:gd name="T53" fmla="*/ 136 h 531"/>
                <a:gd name="T54" fmla="*/ 208 w 761"/>
                <a:gd name="T55" fmla="*/ 108 h 531"/>
                <a:gd name="T56" fmla="*/ 168 w 761"/>
                <a:gd name="T57" fmla="*/ 76 h 531"/>
                <a:gd name="T58" fmla="*/ 76 w 761"/>
                <a:gd name="T59" fmla="*/ 36 h 531"/>
                <a:gd name="T60" fmla="*/ 40 w 761"/>
                <a:gd name="T61" fmla="*/ 12 h 531"/>
                <a:gd name="T62" fmla="*/ 28 w 761"/>
                <a:gd name="T63" fmla="*/ 4 h 531"/>
                <a:gd name="T64" fmla="*/ 8 w 761"/>
                <a:gd name="T65" fmla="*/ 24 h 5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1" h="531">
                  <a:moveTo>
                    <a:pt x="16" y="0"/>
                  </a:moveTo>
                  <a:cubicBezTo>
                    <a:pt x="16" y="0"/>
                    <a:pt x="4" y="36"/>
                    <a:pt x="4" y="36"/>
                  </a:cubicBezTo>
                  <a:cubicBezTo>
                    <a:pt x="3" y="40"/>
                    <a:pt x="0" y="48"/>
                    <a:pt x="0" y="48"/>
                  </a:cubicBezTo>
                  <a:cubicBezTo>
                    <a:pt x="7" y="83"/>
                    <a:pt x="31" y="97"/>
                    <a:pt x="60" y="116"/>
                  </a:cubicBezTo>
                  <a:cubicBezTo>
                    <a:pt x="68" y="121"/>
                    <a:pt x="84" y="132"/>
                    <a:pt x="84" y="132"/>
                  </a:cubicBezTo>
                  <a:cubicBezTo>
                    <a:pt x="109" y="170"/>
                    <a:pt x="163" y="179"/>
                    <a:pt x="200" y="200"/>
                  </a:cubicBezTo>
                  <a:cubicBezTo>
                    <a:pt x="226" y="214"/>
                    <a:pt x="245" y="243"/>
                    <a:pt x="272" y="252"/>
                  </a:cubicBezTo>
                  <a:cubicBezTo>
                    <a:pt x="276" y="256"/>
                    <a:pt x="279" y="261"/>
                    <a:pt x="284" y="264"/>
                  </a:cubicBezTo>
                  <a:cubicBezTo>
                    <a:pt x="289" y="267"/>
                    <a:pt x="295" y="268"/>
                    <a:pt x="300" y="272"/>
                  </a:cubicBezTo>
                  <a:cubicBezTo>
                    <a:pt x="319" y="288"/>
                    <a:pt x="334" y="314"/>
                    <a:pt x="356" y="328"/>
                  </a:cubicBezTo>
                  <a:cubicBezTo>
                    <a:pt x="369" y="336"/>
                    <a:pt x="379" y="349"/>
                    <a:pt x="392" y="356"/>
                  </a:cubicBezTo>
                  <a:cubicBezTo>
                    <a:pt x="399" y="360"/>
                    <a:pt x="416" y="364"/>
                    <a:pt x="416" y="364"/>
                  </a:cubicBezTo>
                  <a:cubicBezTo>
                    <a:pt x="435" y="383"/>
                    <a:pt x="461" y="397"/>
                    <a:pt x="484" y="412"/>
                  </a:cubicBezTo>
                  <a:cubicBezTo>
                    <a:pt x="495" y="419"/>
                    <a:pt x="520" y="428"/>
                    <a:pt x="520" y="428"/>
                  </a:cubicBezTo>
                  <a:cubicBezTo>
                    <a:pt x="541" y="449"/>
                    <a:pt x="576" y="463"/>
                    <a:pt x="604" y="472"/>
                  </a:cubicBezTo>
                  <a:cubicBezTo>
                    <a:pt x="617" y="476"/>
                    <a:pt x="627" y="488"/>
                    <a:pt x="640" y="492"/>
                  </a:cubicBezTo>
                  <a:cubicBezTo>
                    <a:pt x="666" y="512"/>
                    <a:pt x="696" y="516"/>
                    <a:pt x="728" y="520"/>
                  </a:cubicBezTo>
                  <a:cubicBezTo>
                    <a:pt x="761" y="531"/>
                    <a:pt x="748" y="503"/>
                    <a:pt x="732" y="492"/>
                  </a:cubicBezTo>
                  <a:cubicBezTo>
                    <a:pt x="722" y="477"/>
                    <a:pt x="710" y="464"/>
                    <a:pt x="696" y="456"/>
                  </a:cubicBezTo>
                  <a:cubicBezTo>
                    <a:pt x="688" y="451"/>
                    <a:pt x="672" y="440"/>
                    <a:pt x="672" y="440"/>
                  </a:cubicBezTo>
                  <a:cubicBezTo>
                    <a:pt x="666" y="422"/>
                    <a:pt x="647" y="410"/>
                    <a:pt x="632" y="400"/>
                  </a:cubicBezTo>
                  <a:cubicBezTo>
                    <a:pt x="618" y="379"/>
                    <a:pt x="553" y="340"/>
                    <a:pt x="528" y="332"/>
                  </a:cubicBezTo>
                  <a:cubicBezTo>
                    <a:pt x="523" y="316"/>
                    <a:pt x="514" y="309"/>
                    <a:pt x="500" y="300"/>
                  </a:cubicBezTo>
                  <a:cubicBezTo>
                    <a:pt x="477" y="266"/>
                    <a:pt x="424" y="239"/>
                    <a:pt x="384" y="232"/>
                  </a:cubicBezTo>
                  <a:cubicBezTo>
                    <a:pt x="372" y="220"/>
                    <a:pt x="366" y="187"/>
                    <a:pt x="352" y="180"/>
                  </a:cubicBezTo>
                  <a:cubicBezTo>
                    <a:pt x="337" y="173"/>
                    <a:pt x="320" y="173"/>
                    <a:pt x="304" y="168"/>
                  </a:cubicBezTo>
                  <a:cubicBezTo>
                    <a:pt x="283" y="161"/>
                    <a:pt x="265" y="143"/>
                    <a:pt x="244" y="136"/>
                  </a:cubicBezTo>
                  <a:cubicBezTo>
                    <a:pt x="233" y="125"/>
                    <a:pt x="208" y="108"/>
                    <a:pt x="208" y="108"/>
                  </a:cubicBezTo>
                  <a:cubicBezTo>
                    <a:pt x="201" y="97"/>
                    <a:pt x="180" y="80"/>
                    <a:pt x="168" y="76"/>
                  </a:cubicBezTo>
                  <a:cubicBezTo>
                    <a:pt x="138" y="46"/>
                    <a:pt x="106" y="53"/>
                    <a:pt x="76" y="36"/>
                  </a:cubicBezTo>
                  <a:cubicBezTo>
                    <a:pt x="63" y="29"/>
                    <a:pt x="52" y="20"/>
                    <a:pt x="40" y="12"/>
                  </a:cubicBezTo>
                  <a:cubicBezTo>
                    <a:pt x="36" y="9"/>
                    <a:pt x="28" y="4"/>
                    <a:pt x="28" y="4"/>
                  </a:cubicBezTo>
                  <a:lnTo>
                    <a:pt x="8" y="24"/>
                  </a:lnTo>
                </a:path>
              </a:pathLst>
            </a:custGeom>
            <a:solidFill>
              <a:srgbClr val="FFFFFF"/>
            </a:solidFill>
            <a:ln w="1270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Freeform 8"/>
            <p:cNvSpPr>
              <a:spLocks/>
            </p:cNvSpPr>
            <p:nvPr/>
          </p:nvSpPr>
          <p:spPr bwMode="auto">
            <a:xfrm>
              <a:off x="1020" y="2391"/>
              <a:ext cx="1000" cy="876"/>
            </a:xfrm>
            <a:custGeom>
              <a:avLst/>
              <a:gdLst>
                <a:gd name="T0" fmla="*/ 0 w 1000"/>
                <a:gd name="T1" fmla="*/ 449 h 876"/>
                <a:gd name="T2" fmla="*/ 84 w 1000"/>
                <a:gd name="T3" fmla="*/ 413 h 876"/>
                <a:gd name="T4" fmla="*/ 116 w 1000"/>
                <a:gd name="T5" fmla="*/ 377 h 876"/>
                <a:gd name="T6" fmla="*/ 128 w 1000"/>
                <a:gd name="T7" fmla="*/ 373 h 876"/>
                <a:gd name="T8" fmla="*/ 188 w 1000"/>
                <a:gd name="T9" fmla="*/ 337 h 876"/>
                <a:gd name="T10" fmla="*/ 244 w 1000"/>
                <a:gd name="T11" fmla="*/ 297 h 876"/>
                <a:gd name="T12" fmla="*/ 268 w 1000"/>
                <a:gd name="T13" fmla="*/ 281 h 876"/>
                <a:gd name="T14" fmla="*/ 280 w 1000"/>
                <a:gd name="T15" fmla="*/ 273 h 876"/>
                <a:gd name="T16" fmla="*/ 372 w 1000"/>
                <a:gd name="T17" fmla="*/ 181 h 876"/>
                <a:gd name="T18" fmla="*/ 460 w 1000"/>
                <a:gd name="T19" fmla="*/ 97 h 876"/>
                <a:gd name="T20" fmla="*/ 468 w 1000"/>
                <a:gd name="T21" fmla="*/ 85 h 876"/>
                <a:gd name="T22" fmla="*/ 480 w 1000"/>
                <a:gd name="T23" fmla="*/ 81 h 876"/>
                <a:gd name="T24" fmla="*/ 508 w 1000"/>
                <a:gd name="T25" fmla="*/ 49 h 876"/>
                <a:gd name="T26" fmla="*/ 584 w 1000"/>
                <a:gd name="T27" fmla="*/ 1 h 876"/>
                <a:gd name="T28" fmla="*/ 620 w 1000"/>
                <a:gd name="T29" fmla="*/ 5 h 876"/>
                <a:gd name="T30" fmla="*/ 668 w 1000"/>
                <a:gd name="T31" fmla="*/ 49 h 876"/>
                <a:gd name="T32" fmla="*/ 816 w 1000"/>
                <a:gd name="T33" fmla="*/ 161 h 876"/>
                <a:gd name="T34" fmla="*/ 868 w 1000"/>
                <a:gd name="T35" fmla="*/ 181 h 876"/>
                <a:gd name="T36" fmla="*/ 892 w 1000"/>
                <a:gd name="T37" fmla="*/ 189 h 876"/>
                <a:gd name="T38" fmla="*/ 972 w 1000"/>
                <a:gd name="T39" fmla="*/ 237 h 876"/>
                <a:gd name="T40" fmla="*/ 968 w 1000"/>
                <a:gd name="T41" fmla="*/ 301 h 876"/>
                <a:gd name="T42" fmla="*/ 944 w 1000"/>
                <a:gd name="T43" fmla="*/ 333 h 876"/>
                <a:gd name="T44" fmla="*/ 908 w 1000"/>
                <a:gd name="T45" fmla="*/ 377 h 876"/>
                <a:gd name="T46" fmla="*/ 864 w 1000"/>
                <a:gd name="T47" fmla="*/ 425 h 876"/>
                <a:gd name="T48" fmla="*/ 844 w 1000"/>
                <a:gd name="T49" fmla="*/ 453 h 876"/>
                <a:gd name="T50" fmla="*/ 752 w 1000"/>
                <a:gd name="T51" fmla="*/ 573 h 876"/>
                <a:gd name="T52" fmla="*/ 700 w 1000"/>
                <a:gd name="T53" fmla="*/ 657 h 876"/>
                <a:gd name="T54" fmla="*/ 668 w 1000"/>
                <a:gd name="T55" fmla="*/ 665 h 876"/>
                <a:gd name="T56" fmla="*/ 632 w 1000"/>
                <a:gd name="T57" fmla="*/ 765 h 876"/>
                <a:gd name="T58" fmla="*/ 620 w 1000"/>
                <a:gd name="T59" fmla="*/ 801 h 876"/>
                <a:gd name="T60" fmla="*/ 616 w 1000"/>
                <a:gd name="T61" fmla="*/ 813 h 876"/>
                <a:gd name="T62" fmla="*/ 612 w 1000"/>
                <a:gd name="T63" fmla="*/ 853 h 876"/>
                <a:gd name="T64" fmla="*/ 608 w 1000"/>
                <a:gd name="T65" fmla="*/ 873 h 876"/>
                <a:gd name="T66" fmla="*/ 596 w 1000"/>
                <a:gd name="T67" fmla="*/ 849 h 876"/>
                <a:gd name="T68" fmla="*/ 524 w 1000"/>
                <a:gd name="T69" fmla="*/ 805 h 876"/>
                <a:gd name="T70" fmla="*/ 456 w 1000"/>
                <a:gd name="T71" fmla="*/ 753 h 876"/>
                <a:gd name="T72" fmla="*/ 432 w 1000"/>
                <a:gd name="T73" fmla="*/ 737 h 876"/>
                <a:gd name="T74" fmla="*/ 420 w 1000"/>
                <a:gd name="T75" fmla="*/ 729 h 876"/>
                <a:gd name="T76" fmla="*/ 332 w 1000"/>
                <a:gd name="T77" fmla="*/ 665 h 876"/>
                <a:gd name="T78" fmla="*/ 276 w 1000"/>
                <a:gd name="T79" fmla="*/ 617 h 876"/>
                <a:gd name="T80" fmla="*/ 252 w 1000"/>
                <a:gd name="T81" fmla="*/ 609 h 876"/>
                <a:gd name="T82" fmla="*/ 188 w 1000"/>
                <a:gd name="T83" fmla="*/ 565 h 876"/>
                <a:gd name="T84" fmla="*/ 152 w 1000"/>
                <a:gd name="T85" fmla="*/ 549 h 876"/>
                <a:gd name="T86" fmla="*/ 120 w 1000"/>
                <a:gd name="T87" fmla="*/ 521 h 876"/>
                <a:gd name="T88" fmla="*/ 52 w 1000"/>
                <a:gd name="T89" fmla="*/ 469 h 876"/>
                <a:gd name="T90" fmla="*/ 28 w 1000"/>
                <a:gd name="T91" fmla="*/ 453 h 8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0" h="876">
                  <a:moveTo>
                    <a:pt x="0" y="449"/>
                  </a:moveTo>
                  <a:cubicBezTo>
                    <a:pt x="26" y="445"/>
                    <a:pt x="64" y="431"/>
                    <a:pt x="84" y="413"/>
                  </a:cubicBezTo>
                  <a:cubicBezTo>
                    <a:pt x="96" y="402"/>
                    <a:pt x="103" y="387"/>
                    <a:pt x="116" y="377"/>
                  </a:cubicBezTo>
                  <a:cubicBezTo>
                    <a:pt x="119" y="374"/>
                    <a:pt x="124" y="375"/>
                    <a:pt x="128" y="373"/>
                  </a:cubicBezTo>
                  <a:cubicBezTo>
                    <a:pt x="149" y="361"/>
                    <a:pt x="165" y="345"/>
                    <a:pt x="188" y="337"/>
                  </a:cubicBezTo>
                  <a:cubicBezTo>
                    <a:pt x="200" y="319"/>
                    <a:pt x="225" y="310"/>
                    <a:pt x="244" y="297"/>
                  </a:cubicBezTo>
                  <a:cubicBezTo>
                    <a:pt x="252" y="292"/>
                    <a:pt x="260" y="286"/>
                    <a:pt x="268" y="281"/>
                  </a:cubicBezTo>
                  <a:cubicBezTo>
                    <a:pt x="272" y="278"/>
                    <a:pt x="280" y="273"/>
                    <a:pt x="280" y="273"/>
                  </a:cubicBezTo>
                  <a:cubicBezTo>
                    <a:pt x="299" y="244"/>
                    <a:pt x="343" y="201"/>
                    <a:pt x="372" y="181"/>
                  </a:cubicBezTo>
                  <a:cubicBezTo>
                    <a:pt x="394" y="148"/>
                    <a:pt x="427" y="119"/>
                    <a:pt x="460" y="97"/>
                  </a:cubicBezTo>
                  <a:cubicBezTo>
                    <a:pt x="463" y="93"/>
                    <a:pt x="464" y="88"/>
                    <a:pt x="468" y="85"/>
                  </a:cubicBezTo>
                  <a:cubicBezTo>
                    <a:pt x="471" y="82"/>
                    <a:pt x="477" y="84"/>
                    <a:pt x="480" y="81"/>
                  </a:cubicBezTo>
                  <a:cubicBezTo>
                    <a:pt x="527" y="34"/>
                    <a:pt x="474" y="72"/>
                    <a:pt x="508" y="49"/>
                  </a:cubicBezTo>
                  <a:cubicBezTo>
                    <a:pt x="523" y="27"/>
                    <a:pt x="558" y="10"/>
                    <a:pt x="584" y="1"/>
                  </a:cubicBezTo>
                  <a:cubicBezTo>
                    <a:pt x="596" y="2"/>
                    <a:pt x="609" y="0"/>
                    <a:pt x="620" y="5"/>
                  </a:cubicBezTo>
                  <a:cubicBezTo>
                    <a:pt x="636" y="12"/>
                    <a:pt x="651" y="38"/>
                    <a:pt x="668" y="49"/>
                  </a:cubicBezTo>
                  <a:cubicBezTo>
                    <a:pt x="703" y="102"/>
                    <a:pt x="760" y="133"/>
                    <a:pt x="816" y="161"/>
                  </a:cubicBezTo>
                  <a:cubicBezTo>
                    <a:pt x="833" y="169"/>
                    <a:pt x="850" y="175"/>
                    <a:pt x="868" y="181"/>
                  </a:cubicBezTo>
                  <a:cubicBezTo>
                    <a:pt x="876" y="184"/>
                    <a:pt x="892" y="189"/>
                    <a:pt x="892" y="189"/>
                  </a:cubicBezTo>
                  <a:cubicBezTo>
                    <a:pt x="910" y="216"/>
                    <a:pt x="941" y="232"/>
                    <a:pt x="972" y="237"/>
                  </a:cubicBezTo>
                  <a:cubicBezTo>
                    <a:pt x="1000" y="256"/>
                    <a:pt x="984" y="278"/>
                    <a:pt x="968" y="301"/>
                  </a:cubicBezTo>
                  <a:cubicBezTo>
                    <a:pt x="959" y="315"/>
                    <a:pt x="960" y="323"/>
                    <a:pt x="944" y="333"/>
                  </a:cubicBezTo>
                  <a:cubicBezTo>
                    <a:pt x="938" y="351"/>
                    <a:pt x="923" y="367"/>
                    <a:pt x="908" y="377"/>
                  </a:cubicBezTo>
                  <a:cubicBezTo>
                    <a:pt x="896" y="395"/>
                    <a:pt x="879" y="410"/>
                    <a:pt x="864" y="425"/>
                  </a:cubicBezTo>
                  <a:cubicBezTo>
                    <a:pt x="856" y="433"/>
                    <a:pt x="852" y="444"/>
                    <a:pt x="844" y="453"/>
                  </a:cubicBezTo>
                  <a:cubicBezTo>
                    <a:pt x="810" y="491"/>
                    <a:pt x="781" y="530"/>
                    <a:pt x="752" y="573"/>
                  </a:cubicBezTo>
                  <a:cubicBezTo>
                    <a:pt x="734" y="600"/>
                    <a:pt x="718" y="630"/>
                    <a:pt x="700" y="657"/>
                  </a:cubicBezTo>
                  <a:cubicBezTo>
                    <a:pt x="694" y="666"/>
                    <a:pt x="679" y="663"/>
                    <a:pt x="668" y="665"/>
                  </a:cubicBezTo>
                  <a:cubicBezTo>
                    <a:pt x="640" y="684"/>
                    <a:pt x="640" y="734"/>
                    <a:pt x="632" y="765"/>
                  </a:cubicBezTo>
                  <a:cubicBezTo>
                    <a:pt x="632" y="765"/>
                    <a:pt x="622" y="795"/>
                    <a:pt x="620" y="801"/>
                  </a:cubicBezTo>
                  <a:cubicBezTo>
                    <a:pt x="619" y="805"/>
                    <a:pt x="616" y="813"/>
                    <a:pt x="616" y="813"/>
                  </a:cubicBezTo>
                  <a:cubicBezTo>
                    <a:pt x="615" y="826"/>
                    <a:pt x="614" y="840"/>
                    <a:pt x="612" y="853"/>
                  </a:cubicBezTo>
                  <a:cubicBezTo>
                    <a:pt x="611" y="860"/>
                    <a:pt x="614" y="869"/>
                    <a:pt x="608" y="873"/>
                  </a:cubicBezTo>
                  <a:cubicBezTo>
                    <a:pt x="604" y="876"/>
                    <a:pt x="596" y="849"/>
                    <a:pt x="596" y="849"/>
                  </a:cubicBezTo>
                  <a:cubicBezTo>
                    <a:pt x="581" y="830"/>
                    <a:pt x="547" y="813"/>
                    <a:pt x="524" y="805"/>
                  </a:cubicBezTo>
                  <a:cubicBezTo>
                    <a:pt x="509" y="782"/>
                    <a:pt x="479" y="768"/>
                    <a:pt x="456" y="753"/>
                  </a:cubicBezTo>
                  <a:cubicBezTo>
                    <a:pt x="448" y="748"/>
                    <a:pt x="440" y="742"/>
                    <a:pt x="432" y="737"/>
                  </a:cubicBezTo>
                  <a:cubicBezTo>
                    <a:pt x="428" y="734"/>
                    <a:pt x="420" y="729"/>
                    <a:pt x="420" y="729"/>
                  </a:cubicBezTo>
                  <a:cubicBezTo>
                    <a:pt x="401" y="700"/>
                    <a:pt x="365" y="676"/>
                    <a:pt x="332" y="665"/>
                  </a:cubicBezTo>
                  <a:cubicBezTo>
                    <a:pt x="321" y="649"/>
                    <a:pt x="294" y="623"/>
                    <a:pt x="276" y="617"/>
                  </a:cubicBezTo>
                  <a:cubicBezTo>
                    <a:pt x="268" y="614"/>
                    <a:pt x="252" y="609"/>
                    <a:pt x="252" y="609"/>
                  </a:cubicBezTo>
                  <a:cubicBezTo>
                    <a:pt x="233" y="590"/>
                    <a:pt x="209" y="582"/>
                    <a:pt x="188" y="565"/>
                  </a:cubicBezTo>
                  <a:cubicBezTo>
                    <a:pt x="178" y="557"/>
                    <a:pt x="152" y="549"/>
                    <a:pt x="152" y="549"/>
                  </a:cubicBezTo>
                  <a:cubicBezTo>
                    <a:pt x="140" y="537"/>
                    <a:pt x="136" y="526"/>
                    <a:pt x="120" y="521"/>
                  </a:cubicBezTo>
                  <a:cubicBezTo>
                    <a:pt x="106" y="501"/>
                    <a:pt x="74" y="480"/>
                    <a:pt x="52" y="469"/>
                  </a:cubicBezTo>
                  <a:cubicBezTo>
                    <a:pt x="47" y="466"/>
                    <a:pt x="28" y="458"/>
                    <a:pt x="28" y="453"/>
                  </a:cubicBezTo>
                </a:path>
              </a:pathLst>
            </a:custGeom>
            <a:solidFill>
              <a:srgbClr val="FFFFFF"/>
            </a:solidFill>
            <a:ln w="12700" cap="flat" cmpd="sng">
              <a:solidFill>
                <a:schemeClr val="bg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Text Box 9"/>
            <p:cNvSpPr txBox="1">
              <a:spLocks noChangeArrowheads="1"/>
            </p:cNvSpPr>
            <p:nvPr/>
          </p:nvSpPr>
          <p:spPr bwMode="auto">
            <a:xfrm>
              <a:off x="1104" y="2640"/>
              <a:ext cx="912" cy="25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50000"/>
                </a:spcBef>
                <a:buClrTx/>
                <a:buSzTx/>
                <a:buFontTx/>
                <a:buNone/>
              </a:pPr>
              <a:endParaRPr lang="en-US" altLang="en-US" sz="2000" b="1">
                <a:solidFill>
                  <a:schemeClr val="bg2"/>
                </a:solidFill>
              </a:endParaRPr>
            </a:p>
          </p:txBody>
        </p:sp>
        <p:sp>
          <p:nvSpPr>
            <p:cNvPr id="55306" name="Text Box 10"/>
            <p:cNvSpPr txBox="1">
              <a:spLocks noChangeArrowheads="1"/>
            </p:cNvSpPr>
            <p:nvPr/>
          </p:nvSpPr>
          <p:spPr bwMode="auto">
            <a:xfrm>
              <a:off x="4106" y="3456"/>
              <a:ext cx="1200" cy="25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000" b="1">
                  <a:solidFill>
                    <a:srgbClr val="0000FF"/>
                  </a:solidFill>
                </a:rPr>
                <a:t>Rain Barrel</a:t>
              </a:r>
            </a:p>
          </p:txBody>
        </p:sp>
        <p:sp>
          <p:nvSpPr>
            <p:cNvPr id="55307" name="Text Box 11"/>
            <p:cNvSpPr txBox="1">
              <a:spLocks noChangeArrowheads="1"/>
            </p:cNvSpPr>
            <p:nvPr/>
          </p:nvSpPr>
          <p:spPr bwMode="auto">
            <a:xfrm>
              <a:off x="12" y="528"/>
              <a:ext cx="2292" cy="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rPr>
                <a:t>Put rain in the ground, where it belongs</a:t>
              </a:r>
            </a:p>
          </p:txBody>
        </p:sp>
        <p:sp>
          <p:nvSpPr>
            <p:cNvPr id="55308" name="Line 12"/>
            <p:cNvSpPr>
              <a:spLocks noChangeShapeType="1"/>
            </p:cNvSpPr>
            <p:nvPr/>
          </p:nvSpPr>
          <p:spPr bwMode="auto">
            <a:xfrm flipV="1">
              <a:off x="816" y="2592"/>
              <a:ext cx="48" cy="9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Line 13"/>
            <p:cNvSpPr>
              <a:spLocks noChangeShapeType="1"/>
            </p:cNvSpPr>
            <p:nvPr/>
          </p:nvSpPr>
          <p:spPr bwMode="auto">
            <a:xfrm flipV="1">
              <a:off x="816" y="3168"/>
              <a:ext cx="1392" cy="28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Line 14"/>
            <p:cNvSpPr>
              <a:spLocks noChangeShapeType="1"/>
            </p:cNvSpPr>
            <p:nvPr/>
          </p:nvSpPr>
          <p:spPr bwMode="auto">
            <a:xfrm flipH="1" flipV="1">
              <a:off x="2448" y="2688"/>
              <a:ext cx="1728" cy="81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Line 15"/>
            <p:cNvSpPr>
              <a:spLocks noChangeShapeType="1"/>
            </p:cNvSpPr>
            <p:nvPr/>
          </p:nvSpPr>
          <p:spPr bwMode="auto">
            <a:xfrm flipH="1" flipV="1">
              <a:off x="3936" y="2784"/>
              <a:ext cx="768" cy="14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Line 16"/>
            <p:cNvSpPr>
              <a:spLocks noChangeShapeType="1"/>
            </p:cNvSpPr>
            <p:nvPr/>
          </p:nvSpPr>
          <p:spPr bwMode="auto">
            <a:xfrm flipH="1">
              <a:off x="3072" y="384"/>
              <a:ext cx="912" cy="52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Text Box 17"/>
            <p:cNvSpPr txBox="1">
              <a:spLocks noChangeArrowheads="1"/>
            </p:cNvSpPr>
            <p:nvPr/>
          </p:nvSpPr>
          <p:spPr bwMode="auto">
            <a:xfrm>
              <a:off x="12" y="0"/>
              <a:ext cx="2016" cy="58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endParaRPr lang="en-US" sz="5400" b="1" i="1" u="sng">
                <a:solidFill>
                  <a:schemeClr val="bg2"/>
                </a:solidFill>
                <a:effectLst>
                  <a:outerShdw blurRad="38100" dist="38100" dir="2700000" algn="tl">
                    <a:srgbClr val="C0C0C0"/>
                  </a:outerShdw>
                </a:effectLst>
              </a:endParaRPr>
            </a:p>
          </p:txBody>
        </p:sp>
        <p:sp>
          <p:nvSpPr>
            <p:cNvPr id="55314" name="Text Box 18"/>
            <p:cNvSpPr txBox="1">
              <a:spLocks noChangeArrowheads="1"/>
            </p:cNvSpPr>
            <p:nvPr/>
          </p:nvSpPr>
          <p:spPr bwMode="auto">
            <a:xfrm>
              <a:off x="4291" y="519"/>
              <a:ext cx="1325" cy="25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000" b="1">
                  <a:solidFill>
                    <a:srgbClr val="0000FF"/>
                  </a:solidFill>
                </a:rPr>
                <a:t>Porous Paving</a:t>
              </a:r>
              <a:r>
                <a:rPr lang="en-US" altLang="en-US" sz="2000" b="1">
                  <a:solidFill>
                    <a:srgbClr val="660066"/>
                  </a:solidFill>
                </a:rPr>
                <a:t> </a:t>
              </a:r>
            </a:p>
          </p:txBody>
        </p:sp>
        <p:sp>
          <p:nvSpPr>
            <p:cNvPr id="55315" name="Line 19"/>
            <p:cNvSpPr>
              <a:spLocks noChangeShapeType="1"/>
            </p:cNvSpPr>
            <p:nvPr/>
          </p:nvSpPr>
          <p:spPr bwMode="auto">
            <a:xfrm flipH="1">
              <a:off x="3984" y="768"/>
              <a:ext cx="1200" cy="148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Text Box 20"/>
            <p:cNvSpPr txBox="1">
              <a:spLocks noChangeArrowheads="1"/>
            </p:cNvSpPr>
            <p:nvPr/>
          </p:nvSpPr>
          <p:spPr bwMode="auto">
            <a:xfrm>
              <a:off x="0" y="3936"/>
              <a:ext cx="5760" cy="33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a:solidFill>
                    <a:srgbClr val="FFFFFF"/>
                  </a:solidFill>
                </a:rPr>
                <a:t>Creating a Hydrologically Functional Lot</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rain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2"/>
          <p:cNvSpPr txBox="1">
            <a:spLocks noChangeArrowheads="1"/>
          </p:cNvSpPr>
          <p:nvPr/>
        </p:nvSpPr>
        <p:spPr bwMode="auto">
          <a:xfrm>
            <a:off x="342900" y="228600"/>
            <a:ext cx="7543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800" dirty="0">
                <a:solidFill>
                  <a:schemeClr val="bg1"/>
                </a:solidFill>
                <a:latin typeface="Times New Roman" panose="02020603050405020304" pitchFamily="18" charset="0"/>
              </a:rPr>
              <a:t>Rain Gardens</a:t>
            </a:r>
          </a:p>
        </p:txBody>
      </p:sp>
      <p:sp>
        <p:nvSpPr>
          <p:cNvPr id="57348" name="Text Box 5"/>
          <p:cNvSpPr txBox="1">
            <a:spLocks noChangeArrowheads="1"/>
          </p:cNvSpPr>
          <p:nvPr/>
        </p:nvSpPr>
        <p:spPr bwMode="auto">
          <a:xfrm>
            <a:off x="4114800" y="52578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rgbClr val="FFFFCC"/>
                </a:solidFill>
                <a:latin typeface="Times New Roman" panose="02020603050405020304" pitchFamily="18" charset="0"/>
              </a:rPr>
              <a:t>Rachel Calabro</a:t>
            </a:r>
          </a:p>
        </p:txBody>
      </p:sp>
      <p:sp>
        <p:nvSpPr>
          <p:cNvPr id="57349" name="Text Box 6"/>
          <p:cNvSpPr txBox="1">
            <a:spLocks noChangeArrowheads="1"/>
          </p:cNvSpPr>
          <p:nvPr/>
        </p:nvSpPr>
        <p:spPr bwMode="auto">
          <a:xfrm>
            <a:off x="457200" y="990600"/>
            <a:ext cx="3429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chemeClr val="bg1"/>
                </a:solidFill>
                <a:latin typeface="Times New Roman" panose="02020603050405020304" pitchFamily="18" charset="0"/>
              </a:rPr>
              <a:t>Reconnecting with the Rain</a:t>
            </a:r>
          </a:p>
        </p:txBody>
      </p:sp>
      <p:sp>
        <p:nvSpPr>
          <p:cNvPr id="57350" name="Text Box 7"/>
          <p:cNvSpPr txBox="1">
            <a:spLocks noChangeArrowheads="1"/>
          </p:cNvSpPr>
          <p:nvPr/>
        </p:nvSpPr>
        <p:spPr bwMode="auto">
          <a:xfrm>
            <a:off x="4114800" y="56388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rgbClr val="FFFFCC"/>
                </a:solidFill>
                <a:latin typeface="Times New Roman" panose="02020603050405020304" pitchFamily="18" charset="0"/>
              </a:rPr>
              <a:t>Massachusetts Riverways Program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a:xfrm>
            <a:off x="685800" y="381000"/>
            <a:ext cx="7772400" cy="1143000"/>
          </a:xfrm>
        </p:spPr>
        <p:txBody>
          <a:bodyPr/>
          <a:lstStyle/>
          <a:p>
            <a:pPr>
              <a:defRPr/>
            </a:pPr>
            <a:r>
              <a:rPr lang="en-US">
                <a:solidFill>
                  <a:srgbClr val="FFCC66"/>
                </a:solidFill>
              </a:rPr>
              <a:t>Nectar Attractors</a:t>
            </a:r>
          </a:p>
        </p:txBody>
      </p:sp>
      <p:pic>
        <p:nvPicPr>
          <p:cNvPr id="59395" name="Picture 8" descr="133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752600"/>
            <a:ext cx="3429000" cy="2287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6" name="Picture 9" descr="ruby &amp; bal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91000" y="2438400"/>
            <a:ext cx="4572000" cy="328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7" name="Picture 10" descr="Snowberry-Clearwing-Hummingbird-Moth"/>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1371600" y="3962400"/>
            <a:ext cx="3429000" cy="241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p:spPr>
        <p:txBody>
          <a:bodyPr/>
          <a:lstStyle/>
          <a:p>
            <a:pPr>
              <a:defRPr/>
            </a:pPr>
            <a:r>
              <a:rPr lang="en-US" dirty="0">
                <a:solidFill>
                  <a:srgbClr val="FFCC66"/>
                </a:solidFill>
              </a:rPr>
              <a:t>Butterflies</a:t>
            </a:r>
          </a:p>
        </p:txBody>
      </p:sp>
      <p:pic>
        <p:nvPicPr>
          <p:cNvPr id="60419" name="Picture 11" descr="monarc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2057400"/>
            <a:ext cx="3505200" cy="2630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9" descr="black swallowtail"/>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24400" y="1524000"/>
            <a:ext cx="3244850" cy="2398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1" name="Picture 10" descr="tiger-swallowtail"/>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43400" y="4191000"/>
            <a:ext cx="3352800" cy="223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81000"/>
            <a:ext cx="7772400" cy="1143000"/>
          </a:xfrm>
        </p:spPr>
        <p:txBody>
          <a:bodyPr/>
          <a:lstStyle/>
          <a:p>
            <a:pPr>
              <a:defRPr/>
            </a:pPr>
            <a:r>
              <a:rPr lang="en-US" dirty="0">
                <a:solidFill>
                  <a:srgbClr val="FFCC66"/>
                </a:solidFill>
              </a:rPr>
              <a:t>Dragonflies &amp; Cicada</a:t>
            </a:r>
          </a:p>
        </p:txBody>
      </p:sp>
      <p:pic>
        <p:nvPicPr>
          <p:cNvPr id="61443" name="Picture 7" descr="CommonWhitetail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95400" y="2209800"/>
            <a:ext cx="272415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4" name="Picture 8" descr="autumnmeadowhawk"/>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86200" y="1524000"/>
            <a:ext cx="3306763" cy="247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5" name="Picture 9" descr="P723024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00600" y="3794125"/>
            <a:ext cx="3276600" cy="2451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685800" y="141605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b="1" dirty="0">
                <a:solidFill>
                  <a:srgbClr val="FFCC66"/>
                </a:solidFill>
                <a:latin typeface="Arial" charset="0"/>
              </a:rPr>
              <a:t>Location</a:t>
            </a:r>
            <a:r>
              <a:rPr lang="en-US" dirty="0">
                <a:solidFill>
                  <a:srgbClr val="FFCC66"/>
                </a:solidFill>
                <a:latin typeface="Arial" charset="0"/>
              </a:rPr>
              <a:t>:</a:t>
            </a:r>
          </a:p>
          <a:p>
            <a:pPr marL="342900" indent="-342900">
              <a:buFont typeface="Wingdings" pitchFamily="2" charset="2"/>
              <a:buChar char="q"/>
              <a:defRPr/>
            </a:pPr>
            <a:r>
              <a:rPr lang="en-US" dirty="0">
                <a:solidFill>
                  <a:srgbClr val="FFFFCC"/>
                </a:solidFill>
              </a:rPr>
              <a:t>Walk your property in the rain to see where it goes</a:t>
            </a:r>
          </a:p>
          <a:p>
            <a:pPr marL="342900" indent="-342900">
              <a:buFont typeface="Wingdings" pitchFamily="2" charset="2"/>
              <a:buChar char="q"/>
              <a:defRPr/>
            </a:pPr>
            <a:r>
              <a:rPr lang="en-US" dirty="0">
                <a:solidFill>
                  <a:srgbClr val="FFFFCC"/>
                </a:solidFill>
              </a:rPr>
              <a:t>Size of garden should be 1/4 - 1/3 of impervious area (e.g., 800 </a:t>
            </a:r>
            <a:r>
              <a:rPr lang="en-US" dirty="0" err="1">
                <a:solidFill>
                  <a:srgbClr val="FFFFCC"/>
                </a:solidFill>
              </a:rPr>
              <a:t>sq</a:t>
            </a:r>
            <a:r>
              <a:rPr lang="en-US" dirty="0">
                <a:solidFill>
                  <a:srgbClr val="FFFFCC"/>
                </a:solidFill>
              </a:rPr>
              <a:t> </a:t>
            </a:r>
            <a:r>
              <a:rPr lang="en-US" dirty="0" err="1">
                <a:solidFill>
                  <a:srgbClr val="FFFFCC"/>
                </a:solidFill>
              </a:rPr>
              <a:t>ft</a:t>
            </a:r>
            <a:r>
              <a:rPr lang="en-US" dirty="0">
                <a:solidFill>
                  <a:srgbClr val="FFFFCC"/>
                </a:solidFill>
              </a:rPr>
              <a:t> roof or driveway = 10’ x 20’ rain garden)</a:t>
            </a:r>
          </a:p>
          <a:p>
            <a:pPr marL="342900" indent="-342900">
              <a:buFont typeface="Wingdings" pitchFamily="2" charset="2"/>
              <a:buChar char="q"/>
              <a:defRPr/>
            </a:pPr>
            <a:r>
              <a:rPr lang="en-US" dirty="0">
                <a:solidFill>
                  <a:srgbClr val="FFFFCC"/>
                </a:solidFill>
              </a:rPr>
              <a:t>Do not build in places that do not drain well</a:t>
            </a:r>
          </a:p>
          <a:p>
            <a:pPr marL="342900" indent="-342900">
              <a:buFont typeface="Wingdings" pitchFamily="2" charset="2"/>
              <a:buChar char="q"/>
              <a:defRPr/>
            </a:pPr>
            <a:r>
              <a:rPr lang="en-US" dirty="0">
                <a:solidFill>
                  <a:srgbClr val="FFFFCC"/>
                </a:solidFill>
              </a:rPr>
              <a:t>Keep 10 feet from house foundation (or septic leach field)  </a:t>
            </a:r>
          </a:p>
        </p:txBody>
      </p:sp>
      <p:sp>
        <p:nvSpPr>
          <p:cNvPr id="62467" name="Text Box 3"/>
          <p:cNvSpPr txBox="1">
            <a:spLocks noChangeArrowheads="1"/>
          </p:cNvSpPr>
          <p:nvPr/>
        </p:nvSpPr>
        <p:spPr bwMode="auto">
          <a:xfrm>
            <a:off x="685800" y="6858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rgbClr val="FFCC66"/>
                </a:solidFill>
                <a:effectLst>
                  <a:outerShdw blurRad="38100" dist="38100" dir="2700000" algn="tl">
                    <a:srgbClr val="000000">
                      <a:alpha val="43137"/>
                    </a:srgbClr>
                  </a:outerShdw>
                </a:effectLst>
                <a:cs typeface="Arial" panose="020B0604020202020204" pitchFamily="34" charset="0"/>
              </a:rPr>
              <a:t>Building Your Rain Garden</a:t>
            </a:r>
            <a:endParaRPr lang="en-US" altLang="en-US" sz="2400" dirty="0">
              <a:solidFill>
                <a:srgbClr val="FFCC66"/>
              </a:solidFill>
              <a:effectLst>
                <a:outerShdw blurRad="38100" dist="38100" dir="2700000" algn="tl">
                  <a:srgbClr val="000000">
                    <a:alpha val="43137"/>
                  </a:srgbClr>
                </a:outerShdw>
              </a:effectLst>
              <a:cs typeface="Arial" panose="020B0604020202020204" pitchFamily="34" charset="0"/>
            </a:endParaRPr>
          </a:p>
        </p:txBody>
      </p:sp>
      <p:pic>
        <p:nvPicPr>
          <p:cNvPr id="62468" name="Picture 5" descr="downspout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3352800" cy="2514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descr="Street bu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36576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4"/>
          <p:cNvSpPr>
            <a:spLocks noChangeArrowheads="1"/>
          </p:cNvSpPr>
          <p:nvPr/>
        </p:nvSpPr>
        <p:spPr bwMode="auto">
          <a:xfrm>
            <a:off x="533400" y="1524000"/>
            <a:ext cx="8229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b="1" dirty="0">
                <a:solidFill>
                  <a:srgbClr val="FFCC66"/>
                </a:solidFill>
                <a:latin typeface="Arial" charset="0"/>
              </a:rPr>
              <a:t>Depth and Soils: </a:t>
            </a:r>
          </a:p>
          <a:p>
            <a:pPr marL="342900" indent="-342900">
              <a:buFont typeface="Wingdings" pitchFamily="2" charset="2"/>
              <a:buChar char="q"/>
              <a:defRPr/>
            </a:pPr>
            <a:r>
              <a:rPr lang="en-US" b="1" dirty="0">
                <a:solidFill>
                  <a:srgbClr val="FFFFCC"/>
                </a:solidFill>
              </a:rPr>
              <a:t>Dig a shallow basin 12 - 18 inches deep for the garden</a:t>
            </a:r>
          </a:p>
          <a:p>
            <a:pPr marL="342900" indent="-342900">
              <a:buFont typeface="Wingdings" pitchFamily="2" charset="2"/>
              <a:buChar char="q"/>
              <a:defRPr/>
            </a:pPr>
            <a:r>
              <a:rPr lang="en-US" b="1" dirty="0">
                <a:solidFill>
                  <a:srgbClr val="FFFFCC"/>
                </a:solidFill>
              </a:rPr>
              <a:t>Rain garden soil must allow water to soak into ground </a:t>
            </a:r>
          </a:p>
          <a:p>
            <a:pPr marL="342900" indent="-342900">
              <a:buFont typeface="Wingdings" pitchFamily="2" charset="2"/>
              <a:buChar char="q"/>
              <a:defRPr/>
            </a:pPr>
            <a:r>
              <a:rPr lang="en-US" b="1" dirty="0">
                <a:solidFill>
                  <a:srgbClr val="FFFFCC"/>
                </a:solidFill>
              </a:rPr>
              <a:t>Soil mix = 50% sand, 30% compost and 20% topsoil</a:t>
            </a:r>
          </a:p>
          <a:p>
            <a:pPr marL="342900" indent="-342900">
              <a:buFont typeface="Wingdings" pitchFamily="2" charset="2"/>
              <a:buChar char="q"/>
              <a:defRPr/>
            </a:pPr>
            <a:r>
              <a:rPr lang="en-US" b="1" dirty="0">
                <a:solidFill>
                  <a:srgbClr val="FFFFCC"/>
                </a:solidFill>
              </a:rPr>
              <a:t>Mix will promote root growth + cleanse storm water</a:t>
            </a:r>
            <a:r>
              <a:rPr lang="en-US" b="1" dirty="0"/>
              <a:t> </a:t>
            </a:r>
            <a:endParaRPr lang="en-US" b="1" dirty="0">
              <a:solidFill>
                <a:srgbClr val="FFFFCC"/>
              </a:solidFill>
            </a:endParaRPr>
          </a:p>
          <a:p>
            <a:pPr>
              <a:defRPr/>
            </a:pPr>
            <a:endParaRPr lang="en-US" b="1" dirty="0">
              <a:solidFill>
                <a:srgbClr val="FFFFCC"/>
              </a:solidFill>
            </a:endParaRPr>
          </a:p>
          <a:p>
            <a:pPr>
              <a:defRPr/>
            </a:pPr>
            <a:r>
              <a:rPr lang="en-US" b="1" dirty="0">
                <a:solidFill>
                  <a:srgbClr val="FFCC66"/>
                </a:solidFill>
                <a:latin typeface="Arial" charset="0"/>
              </a:rPr>
              <a:t>Plants</a:t>
            </a:r>
            <a:r>
              <a:rPr lang="en-US" dirty="0">
                <a:solidFill>
                  <a:srgbClr val="FFCC66"/>
                </a:solidFill>
                <a:latin typeface="Arial" charset="0"/>
              </a:rPr>
              <a:t>:</a:t>
            </a:r>
            <a:r>
              <a:rPr lang="en-US" dirty="0">
                <a:solidFill>
                  <a:srgbClr val="FFCC66"/>
                </a:solidFill>
              </a:rPr>
              <a:t> </a:t>
            </a:r>
          </a:p>
          <a:p>
            <a:pPr marL="342900" indent="-342900">
              <a:buFont typeface="Wingdings" pitchFamily="2" charset="2"/>
              <a:buChar char="q"/>
              <a:defRPr/>
            </a:pPr>
            <a:r>
              <a:rPr lang="en-US" b="1" dirty="0">
                <a:solidFill>
                  <a:srgbClr val="FFFFCC"/>
                </a:solidFill>
              </a:rPr>
              <a:t>One plant per 2 – 4 square feet (consider size of plant) </a:t>
            </a:r>
          </a:p>
          <a:p>
            <a:pPr marL="342900" indent="-342900">
              <a:buFont typeface="Wingdings" pitchFamily="2" charset="2"/>
              <a:buChar char="q"/>
              <a:defRPr/>
            </a:pPr>
            <a:r>
              <a:rPr lang="en-US" b="1" dirty="0">
                <a:solidFill>
                  <a:srgbClr val="FFFFCC"/>
                </a:solidFill>
              </a:rPr>
              <a:t>Place water loving species in deepest part of garden</a:t>
            </a:r>
          </a:p>
          <a:p>
            <a:pPr marL="342900" indent="-342900">
              <a:buFont typeface="Wingdings" pitchFamily="2" charset="2"/>
              <a:buChar char="q"/>
              <a:defRPr/>
            </a:pPr>
            <a:r>
              <a:rPr lang="en-US" b="1" dirty="0">
                <a:solidFill>
                  <a:srgbClr val="FFFFCC"/>
                </a:solidFill>
              </a:rPr>
              <a:t>Thin as plants grow, and/or replace as necessary</a:t>
            </a:r>
          </a:p>
        </p:txBody>
      </p:sp>
      <p:sp>
        <p:nvSpPr>
          <p:cNvPr id="64515" name="Rectangle 5"/>
          <p:cNvSpPr>
            <a:spLocks noChangeArrowheads="1"/>
          </p:cNvSpPr>
          <p:nvPr/>
        </p:nvSpPr>
        <p:spPr bwMode="auto">
          <a:xfrm>
            <a:off x="533400" y="533400"/>
            <a:ext cx="683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rgbClr val="FFCC66"/>
                </a:solidFill>
                <a:effectLst>
                  <a:outerShdw blurRad="38100" dist="38100" dir="2700000" algn="tl">
                    <a:srgbClr val="000000">
                      <a:alpha val="43137"/>
                    </a:srgbClr>
                  </a:outerShdw>
                </a:effectLst>
                <a:latin typeface="+mj-lt"/>
              </a:rPr>
              <a:t>Building Your Rain Garden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371600" y="1143000"/>
            <a:ext cx="350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endParaRPr lang="en-US" altLang="en-US" sz="4400" b="1"/>
          </a:p>
        </p:txBody>
      </p:sp>
      <p:graphicFrame>
        <p:nvGraphicFramePr>
          <p:cNvPr id="66563" name="Object 3"/>
          <p:cNvGraphicFramePr>
            <a:graphicFrameLocks noChangeAspect="1"/>
          </p:cNvGraphicFramePr>
          <p:nvPr>
            <p:extLst>
              <p:ext uri="{D42A27DB-BD31-4B8C-83A1-F6EECF244321}">
                <p14:modId xmlns:p14="http://schemas.microsoft.com/office/powerpoint/2010/main" val="228919106"/>
              </p:ext>
            </p:extLst>
          </p:nvPr>
        </p:nvGraphicFramePr>
        <p:xfrm>
          <a:off x="0" y="0"/>
          <a:ext cx="9144000" cy="6953250"/>
        </p:xfrm>
        <a:graphic>
          <a:graphicData uri="http://schemas.openxmlformats.org/presentationml/2006/ole">
            <mc:AlternateContent xmlns:mc="http://schemas.openxmlformats.org/markup-compatibility/2006">
              <mc:Choice xmlns:v="urn:schemas-microsoft-com:vml" Requires="v">
                <p:oleObj spid="_x0000_s2065" name="Image" r:id="rId4" imgW="7776915" imgH="10064243" progId="Photoshop.Image.7">
                  <p:embed/>
                </p:oleObj>
              </mc:Choice>
              <mc:Fallback>
                <p:oleObj name="Image" r:id="rId4" imgW="7776915" imgH="10064243" progId="Photoshop.Image.7">
                  <p:embed/>
                  <p:pic>
                    <p:nvPicPr>
                      <p:cNvPr id="0" name="Object 3"/>
                      <p:cNvPicPr>
                        <a:picLocks noChangeAspect="1" noChangeArrowheads="1"/>
                      </p:cNvPicPr>
                      <p:nvPr/>
                    </p:nvPicPr>
                    <p:blipFill>
                      <a:blip r:embed="rId5">
                        <a:clrChange>
                          <a:clrFrom>
                            <a:srgbClr val="FBFCFC"/>
                          </a:clrFrom>
                          <a:clrTo>
                            <a:srgbClr val="FBFCFC">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solidFill>
                        <a:srgbClr val="EF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0" name="Rectangle 4"/>
          <p:cNvSpPr>
            <a:spLocks noGrp="1" noChangeArrowheads="1"/>
          </p:cNvSpPr>
          <p:nvPr>
            <p:ph type="title"/>
          </p:nvPr>
        </p:nvSpPr>
        <p:spPr>
          <a:xfrm>
            <a:off x="0" y="304800"/>
            <a:ext cx="9144000" cy="609600"/>
          </a:xfrm>
        </p:spPr>
        <p:txBody>
          <a:bodyPr/>
          <a:lstStyle/>
          <a:p>
            <a:pPr>
              <a:defRPr/>
            </a:pPr>
            <a:r>
              <a:rPr lang="en-US" sz="4000" b="1" dirty="0">
                <a:solidFill>
                  <a:srgbClr val="FFCC66"/>
                </a:solidFill>
              </a:rPr>
              <a:t>Profile of a rain garden</a:t>
            </a:r>
          </a:p>
        </p:txBody>
      </p:sp>
      <p:sp>
        <p:nvSpPr>
          <p:cNvPr id="66565" name="Text Box 5"/>
          <p:cNvSpPr txBox="1">
            <a:spLocks noChangeArrowheads="1"/>
          </p:cNvSpPr>
          <p:nvPr/>
        </p:nvSpPr>
        <p:spPr bwMode="auto">
          <a:xfrm>
            <a:off x="5029200" y="1200150"/>
            <a:ext cx="2435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rgbClr val="009900"/>
                </a:solidFill>
              </a:rPr>
              <a:t>1) Plant materials</a:t>
            </a:r>
          </a:p>
        </p:txBody>
      </p:sp>
      <p:sp>
        <p:nvSpPr>
          <p:cNvPr id="66566" name="Text Box 6"/>
          <p:cNvSpPr txBox="1">
            <a:spLocks noChangeArrowheads="1"/>
          </p:cNvSpPr>
          <p:nvPr/>
        </p:nvSpPr>
        <p:spPr bwMode="auto">
          <a:xfrm>
            <a:off x="6019800" y="1610026"/>
            <a:ext cx="24723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rgbClr val="C00000"/>
                </a:solidFill>
              </a:rPr>
              <a:t>2)  3” wood mulch</a:t>
            </a:r>
          </a:p>
        </p:txBody>
      </p:sp>
      <p:sp>
        <p:nvSpPr>
          <p:cNvPr id="66567" name="Text Box 7"/>
          <p:cNvSpPr txBox="1">
            <a:spLocks noChangeArrowheads="1"/>
          </p:cNvSpPr>
          <p:nvPr/>
        </p:nvSpPr>
        <p:spPr bwMode="auto">
          <a:xfrm>
            <a:off x="1905000" y="3200400"/>
            <a:ext cx="4953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rgbClr val="FFFF66"/>
                </a:solidFill>
              </a:rPr>
              <a:t>3)  6-18” soil mix of 50% sand or stone aggregate, 30% organic leaf compost, and 20% topsoil</a:t>
            </a:r>
            <a:r>
              <a:rPr lang="en-US" altLang="en-US" sz="2000" b="1" dirty="0"/>
              <a:t> </a:t>
            </a:r>
          </a:p>
        </p:txBody>
      </p:sp>
      <p:sp>
        <p:nvSpPr>
          <p:cNvPr id="66568" name="Text Box 8"/>
          <p:cNvSpPr txBox="1">
            <a:spLocks noChangeArrowheads="1"/>
          </p:cNvSpPr>
          <p:nvPr/>
        </p:nvSpPr>
        <p:spPr bwMode="auto">
          <a:xfrm>
            <a:off x="2743200" y="4953000"/>
            <a:ext cx="359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a:solidFill>
                  <a:srgbClr val="0000FF"/>
                </a:solidFill>
              </a:rPr>
              <a:t>4) Underdrain where needed</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04800" y="228600"/>
            <a:ext cx="693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rgbClr val="FFCC66"/>
                </a:solidFill>
                <a:effectLst>
                  <a:outerShdw blurRad="38100" dist="38100" dir="2700000" algn="tl">
                    <a:srgbClr val="000000">
                      <a:alpha val="43137"/>
                    </a:srgbClr>
                  </a:outerShdw>
                </a:effectLst>
                <a:latin typeface="+mj-lt"/>
              </a:rPr>
              <a:t>What to plant</a:t>
            </a:r>
          </a:p>
        </p:txBody>
      </p:sp>
      <p:sp>
        <p:nvSpPr>
          <p:cNvPr id="136195" name="Rectangle 3"/>
          <p:cNvSpPr>
            <a:spLocks noChangeArrowheads="1"/>
          </p:cNvSpPr>
          <p:nvPr/>
        </p:nvSpPr>
        <p:spPr bwMode="auto">
          <a:xfrm>
            <a:off x="304800" y="1143000"/>
            <a:ext cx="8229600" cy="201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ts val="500"/>
              </a:spcBef>
              <a:spcAft>
                <a:spcPts val="500"/>
              </a:spcAft>
              <a:buFont typeface="Wingdings" pitchFamily="2" charset="2"/>
              <a:buChar char="q"/>
              <a:defRPr/>
            </a:pPr>
            <a:r>
              <a:rPr lang="en-US" sz="2800" dirty="0">
                <a:solidFill>
                  <a:srgbClr val="FFFFCC"/>
                </a:solidFill>
              </a:rPr>
              <a:t>Native species</a:t>
            </a:r>
          </a:p>
          <a:p>
            <a:pPr marL="457200" indent="-457200">
              <a:spcBef>
                <a:spcPts val="500"/>
              </a:spcBef>
              <a:spcAft>
                <a:spcPts val="500"/>
              </a:spcAft>
              <a:buFont typeface="Wingdings" pitchFamily="2" charset="2"/>
              <a:buChar char="q"/>
              <a:defRPr/>
            </a:pPr>
            <a:r>
              <a:rPr lang="en-US" sz="2800" dirty="0">
                <a:solidFill>
                  <a:srgbClr val="FFFFCC"/>
                </a:solidFill>
              </a:rPr>
              <a:t>Combine shrubs, wild flowers and grasses/sedges for a variety of benefits</a:t>
            </a:r>
          </a:p>
          <a:p>
            <a:pPr>
              <a:spcBef>
                <a:spcPts val="500"/>
              </a:spcBef>
              <a:spcAft>
                <a:spcPts val="500"/>
              </a:spcAft>
              <a:buFontTx/>
              <a:buChar char="•"/>
              <a:defRPr/>
            </a:pPr>
            <a:endParaRPr lang="en-US" dirty="0">
              <a:solidFill>
                <a:srgbClr val="FFFFCC"/>
              </a:solidFill>
            </a:endParaRPr>
          </a:p>
        </p:txBody>
      </p:sp>
      <p:pic>
        <p:nvPicPr>
          <p:cNvPr id="68612" name="Picture 5" descr="GreatBarringtonRainGarden 10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695393"/>
            <a:ext cx="6248400" cy="416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6"/>
          <p:cNvSpPr txBox="1">
            <a:spLocks noChangeArrowheads="1"/>
          </p:cNvSpPr>
          <p:nvPr/>
        </p:nvSpPr>
        <p:spPr bwMode="auto">
          <a:xfrm>
            <a:off x="3581400" y="1143000"/>
            <a:ext cx="4953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 typeface="Wingdings" panose="05000000000000000000" pitchFamily="2" charset="2"/>
              <a:buChar char="q"/>
            </a:pPr>
            <a:r>
              <a:rPr lang="en-US" altLang="en-US" sz="2800">
                <a:solidFill>
                  <a:srgbClr val="FFFFCC"/>
                </a:solidFill>
                <a:latin typeface="Times New Roman" panose="02020603050405020304" pitchFamily="18" charset="0"/>
              </a:rPr>
              <a:t>Berry and nectar producers</a:t>
            </a:r>
            <a:endParaRPr lang="en-US" altLang="en-US" sz="2400">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26" descr="mwi sketc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7E55-9BF9-40A6-ABBC-10D3C519BE66}"/>
              </a:ext>
            </a:extLst>
          </p:cNvPr>
          <p:cNvSpPr>
            <a:spLocks noGrp="1"/>
          </p:cNvSpPr>
          <p:nvPr>
            <p:ph type="title"/>
          </p:nvPr>
        </p:nvSpPr>
        <p:spPr>
          <a:xfrm>
            <a:off x="685800" y="274977"/>
            <a:ext cx="7772400" cy="1143000"/>
          </a:xfrm>
        </p:spPr>
        <p:txBody>
          <a:bodyPr/>
          <a:lstStyle/>
          <a:p>
            <a:r>
              <a:rPr lang="en-US" dirty="0"/>
              <a:t>Wildlife Benefit</a:t>
            </a:r>
          </a:p>
        </p:txBody>
      </p:sp>
      <p:sp>
        <p:nvSpPr>
          <p:cNvPr id="6" name="Content Placeholder 2">
            <a:extLst>
              <a:ext uri="{FF2B5EF4-FFF2-40B4-BE49-F238E27FC236}">
                <a16:creationId xmlns:a16="http://schemas.microsoft.com/office/drawing/2014/main" id="{1BFC263A-1A7E-4BE6-BB7B-6CC744F0A237}"/>
              </a:ext>
            </a:extLst>
          </p:cNvPr>
          <p:cNvSpPr>
            <a:spLocks noGrp="1"/>
          </p:cNvSpPr>
          <p:nvPr>
            <p:ph sz="quarter" idx="1"/>
          </p:nvPr>
        </p:nvSpPr>
        <p:spPr>
          <a:xfrm>
            <a:off x="534880" y="1331930"/>
            <a:ext cx="6399320" cy="2514600"/>
          </a:xfrm>
        </p:spPr>
        <p:txBody>
          <a:bodyPr/>
          <a:lstStyle/>
          <a:p>
            <a:r>
              <a:rPr lang="en-US" dirty="0"/>
              <a:t>Pollinators</a:t>
            </a:r>
          </a:p>
          <a:p>
            <a:pPr lvl="1"/>
            <a:r>
              <a:rPr lang="en-US" dirty="0"/>
              <a:t>Host for eggs/larvae</a:t>
            </a:r>
          </a:p>
          <a:p>
            <a:pPr lvl="1"/>
            <a:r>
              <a:rPr lang="en-US" dirty="0"/>
              <a:t>Food for adults</a:t>
            </a:r>
          </a:p>
          <a:p>
            <a:r>
              <a:rPr lang="en-US" dirty="0"/>
              <a:t>Bird habitat (shelter and food)</a:t>
            </a:r>
          </a:p>
          <a:p>
            <a:pPr lvl="1"/>
            <a:r>
              <a:rPr lang="en-US" dirty="0"/>
              <a:t>Shrubs (nesting), berries, seeds</a:t>
            </a:r>
          </a:p>
          <a:p>
            <a:r>
              <a:rPr lang="en-US" dirty="0"/>
              <a:t>Small mammals</a:t>
            </a:r>
          </a:p>
          <a:p>
            <a:pPr marL="0" indent="0">
              <a:buNone/>
            </a:pPr>
            <a:r>
              <a:rPr lang="en-US" b="1" dirty="0"/>
              <a:t>Diversity is key</a:t>
            </a:r>
          </a:p>
        </p:txBody>
      </p:sp>
      <p:pic>
        <p:nvPicPr>
          <p:cNvPr id="4" name="Shape 157">
            <a:extLst>
              <a:ext uri="{FF2B5EF4-FFF2-40B4-BE49-F238E27FC236}">
                <a16:creationId xmlns:a16="http://schemas.microsoft.com/office/drawing/2014/main" id="{80B9849C-0B1A-4791-8EE1-B51A92F4461D}"/>
              </a:ext>
            </a:extLst>
          </p:cNvPr>
          <p:cNvPicPr preferRelativeResize="0"/>
          <p:nvPr/>
        </p:nvPicPr>
        <p:blipFill>
          <a:blip r:embed="rId2">
            <a:alphaModFix/>
          </a:blip>
          <a:stretch>
            <a:fillRect/>
          </a:stretch>
        </p:blipFill>
        <p:spPr>
          <a:xfrm>
            <a:off x="5964399" y="4297023"/>
            <a:ext cx="3048000" cy="2286000"/>
          </a:xfrm>
          <a:prstGeom prst="rect">
            <a:avLst/>
          </a:prstGeom>
          <a:noFill/>
          <a:ln>
            <a:solidFill>
              <a:schemeClr val="accent4">
                <a:lumMod val="10000"/>
              </a:schemeClr>
            </a:solidFill>
          </a:ln>
        </p:spPr>
      </p:pic>
      <p:pic>
        <p:nvPicPr>
          <p:cNvPr id="5" name="Shape 161">
            <a:extLst>
              <a:ext uri="{FF2B5EF4-FFF2-40B4-BE49-F238E27FC236}">
                <a16:creationId xmlns:a16="http://schemas.microsoft.com/office/drawing/2014/main" id="{BB90D5E6-D9CA-42BD-830C-E674799548AD}"/>
              </a:ext>
            </a:extLst>
          </p:cNvPr>
          <p:cNvPicPr preferRelativeResize="0"/>
          <p:nvPr/>
        </p:nvPicPr>
        <p:blipFill>
          <a:blip r:embed="rId3">
            <a:alphaModFix/>
          </a:blip>
          <a:stretch>
            <a:fillRect/>
          </a:stretch>
        </p:blipFill>
        <p:spPr>
          <a:xfrm>
            <a:off x="6553200" y="1091724"/>
            <a:ext cx="2459199" cy="3205299"/>
          </a:xfrm>
          <a:prstGeom prst="rect">
            <a:avLst/>
          </a:prstGeom>
          <a:noFill/>
          <a:ln>
            <a:solidFill>
              <a:schemeClr val="accent4">
                <a:lumMod val="10000"/>
              </a:schemeClr>
            </a:solidFill>
          </a:ln>
        </p:spPr>
      </p:pic>
    </p:spTree>
    <p:extLst>
      <p:ext uri="{BB962C8B-B14F-4D97-AF65-F5344CB8AC3E}">
        <p14:creationId xmlns:p14="http://schemas.microsoft.com/office/powerpoint/2010/main" val="317711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6" name="Picture 16" descr="The Praying Mantis Egg Case and the Shrubbery — The Amazing Plant Project">
            <a:extLst>
              <a:ext uri="{FF2B5EF4-FFF2-40B4-BE49-F238E27FC236}">
                <a16:creationId xmlns:a16="http://schemas.microsoft.com/office/drawing/2014/main" id="{1951C7BC-B9E2-40EE-9614-DC2CBD1373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79" r="14543" b="9138"/>
          <a:stretch/>
        </p:blipFill>
        <p:spPr bwMode="auto">
          <a:xfrm>
            <a:off x="152399" y="2359579"/>
            <a:ext cx="3060560" cy="155477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3DAADCF9-7CB3-49E5-ACAA-DC041F19A33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a:extLst>
              <a:ext uri="{FF2B5EF4-FFF2-40B4-BE49-F238E27FC236}">
                <a16:creationId xmlns:a16="http://schemas.microsoft.com/office/drawing/2014/main" id="{74B98485-0325-42AA-A3DC-86AC001D7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592" y="3895102"/>
            <a:ext cx="3321377" cy="2876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ndrena - Andrena ziziae - BugGuide.Net">
            <a:extLst>
              <a:ext uri="{FF2B5EF4-FFF2-40B4-BE49-F238E27FC236}">
                <a16:creationId xmlns:a16="http://schemas.microsoft.com/office/drawing/2014/main" id="{37D5809B-9B70-4BEF-82A1-21E9AA5C8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8315"/>
            <a:ext cx="366086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lack swallowtail – Our Habitat Garden">
            <a:extLst>
              <a:ext uri="{FF2B5EF4-FFF2-40B4-BE49-F238E27FC236}">
                <a16:creationId xmlns:a16="http://schemas.microsoft.com/office/drawing/2014/main" id="{AF91B912-188D-47E8-AE15-7505DCABB6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378827"/>
            <a:ext cx="3660870" cy="21965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belia cardinalis Cardinal Flower | Prairie Moon Nursery">
            <a:extLst>
              <a:ext uri="{FF2B5EF4-FFF2-40B4-BE49-F238E27FC236}">
                <a16:creationId xmlns:a16="http://schemas.microsoft.com/office/drawing/2014/main" id="{BF2287E7-3B11-47BC-856E-899D76CDF1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496" y="3895102"/>
            <a:ext cx="2362200" cy="287294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d Osier-Dogwood, Cornus stolonifera | Lake and Wetland Ecosystems">
            <a:extLst>
              <a:ext uri="{FF2B5EF4-FFF2-40B4-BE49-F238E27FC236}">
                <a16:creationId xmlns:a16="http://schemas.microsoft.com/office/drawing/2014/main" id="{F7F921B3-590A-443C-9D04-DDF1B44CEA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74977"/>
            <a:ext cx="3167487" cy="210835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cvn-csi-gallery-sphynx-moth">
            <a:extLst>
              <a:ext uri="{FF2B5EF4-FFF2-40B4-BE49-F238E27FC236}">
                <a16:creationId xmlns:a16="http://schemas.microsoft.com/office/drawing/2014/main" id="{DDFA8A2E-B1DE-4713-85C6-5B7A826877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6076" y="4395000"/>
            <a:ext cx="3505198" cy="2336798"/>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0BC79AB-693D-4361-BF22-C0A34E4D75CB}"/>
              </a:ext>
            </a:extLst>
          </p:cNvPr>
          <p:cNvSpPr txBox="1">
            <a:spLocks/>
          </p:cNvSpPr>
          <p:nvPr/>
        </p:nvSpPr>
        <p:spPr>
          <a:xfrm>
            <a:off x="381000" y="228600"/>
            <a:ext cx="77724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kern="0" dirty="0"/>
              <a:t>Wildlife</a:t>
            </a:r>
          </a:p>
          <a:p>
            <a:r>
              <a:rPr lang="en-US" kern="0" dirty="0"/>
              <a:t>Benefit</a:t>
            </a:r>
          </a:p>
        </p:txBody>
      </p:sp>
      <p:pic>
        <p:nvPicPr>
          <p:cNvPr id="5130" name="Picture 10" descr="Five Ways to Attract Birds This Fall • The National Wildlife Federation  Blog : The National Wildlife Federation Blog">
            <a:extLst>
              <a:ext uri="{FF2B5EF4-FFF2-40B4-BE49-F238E27FC236}">
                <a16:creationId xmlns:a16="http://schemas.microsoft.com/office/drawing/2014/main" id="{93E077F1-7DA0-4D2D-8583-5F743E38D7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1599468"/>
            <a:ext cx="2362200" cy="251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4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75B3-3344-4A71-AC5A-67E5DC7F9A52}"/>
              </a:ext>
            </a:extLst>
          </p:cNvPr>
          <p:cNvSpPr>
            <a:spLocks noGrp="1"/>
          </p:cNvSpPr>
          <p:nvPr>
            <p:ph type="title"/>
          </p:nvPr>
        </p:nvSpPr>
        <p:spPr>
          <a:xfrm>
            <a:off x="840110" y="299822"/>
            <a:ext cx="7772400" cy="1143000"/>
          </a:xfrm>
        </p:spPr>
        <p:txBody>
          <a:bodyPr/>
          <a:lstStyle/>
          <a:p>
            <a:r>
              <a:rPr lang="en-US" dirty="0"/>
              <a:t>Bloom Period</a:t>
            </a:r>
          </a:p>
        </p:txBody>
      </p:sp>
      <p:sp>
        <p:nvSpPr>
          <p:cNvPr id="3" name="Content Placeholder 2">
            <a:extLst>
              <a:ext uri="{FF2B5EF4-FFF2-40B4-BE49-F238E27FC236}">
                <a16:creationId xmlns:a16="http://schemas.microsoft.com/office/drawing/2014/main" id="{9555ADD8-C1AE-4BA6-89AD-CA73C1E9146B}"/>
              </a:ext>
            </a:extLst>
          </p:cNvPr>
          <p:cNvSpPr>
            <a:spLocks noGrp="1"/>
          </p:cNvSpPr>
          <p:nvPr>
            <p:ph sz="quarter" idx="1"/>
          </p:nvPr>
        </p:nvSpPr>
        <p:spPr>
          <a:xfrm>
            <a:off x="381000" y="1460328"/>
            <a:ext cx="9067799" cy="1981200"/>
          </a:xfrm>
        </p:spPr>
        <p:txBody>
          <a:bodyPr/>
          <a:lstStyle/>
          <a:p>
            <a:r>
              <a:rPr lang="en-US" sz="2800" dirty="0"/>
              <a:t>Aim for blooming plants throughout the season</a:t>
            </a:r>
          </a:p>
        </p:txBody>
      </p:sp>
      <p:pic>
        <p:nvPicPr>
          <p:cNvPr id="4" name="Picture 10">
            <a:extLst>
              <a:ext uri="{FF2B5EF4-FFF2-40B4-BE49-F238E27FC236}">
                <a16:creationId xmlns:a16="http://schemas.microsoft.com/office/drawing/2014/main" id="{1395A4ED-40BF-4150-9C84-C4CDDDE93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210" y="2971800"/>
            <a:ext cx="1926590"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2D5C8B-E067-47FB-A630-BCCD4BB6CA8B}"/>
              </a:ext>
            </a:extLst>
          </p:cNvPr>
          <p:cNvSpPr/>
          <p:nvPr/>
        </p:nvSpPr>
        <p:spPr>
          <a:xfrm>
            <a:off x="1600200" y="5786735"/>
            <a:ext cx="2431115" cy="830997"/>
          </a:xfrm>
          <a:prstGeom prst="rect">
            <a:avLst/>
          </a:prstGeom>
        </p:spPr>
        <p:txBody>
          <a:bodyPr wrap="none">
            <a:spAutoFit/>
          </a:bodyPr>
          <a:lstStyle/>
          <a:p>
            <a:pPr algn="ctr"/>
            <a:r>
              <a:rPr lang="en-US" dirty="0"/>
              <a:t>Golden Alexander</a:t>
            </a:r>
          </a:p>
          <a:p>
            <a:pPr algn="ctr"/>
            <a:r>
              <a:rPr lang="en-US" dirty="0"/>
              <a:t>May-June</a:t>
            </a:r>
          </a:p>
        </p:txBody>
      </p:sp>
      <p:pic>
        <p:nvPicPr>
          <p:cNvPr id="6" name="Picture 8">
            <a:extLst>
              <a:ext uri="{FF2B5EF4-FFF2-40B4-BE49-F238E27FC236}">
                <a16:creationId xmlns:a16="http://schemas.microsoft.com/office/drawing/2014/main" id="{978648B6-1000-4EAB-B541-32E640D86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333" y="3048000"/>
            <a:ext cx="254846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8QV">
            <a:extLst>
              <a:ext uri="{FF2B5EF4-FFF2-40B4-BE49-F238E27FC236}">
                <a16:creationId xmlns:a16="http://schemas.microsoft.com/office/drawing/2014/main" id="{FE97E379-EB1C-4FB9-A05A-4A8468023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332" y="3276600"/>
            <a:ext cx="2548468" cy="191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6B9453C-188B-42D7-AF82-46C02E3037E1}"/>
              </a:ext>
            </a:extLst>
          </p:cNvPr>
          <p:cNvSpPr/>
          <p:nvPr/>
        </p:nvSpPr>
        <p:spPr>
          <a:xfrm>
            <a:off x="3810000" y="2246523"/>
            <a:ext cx="2618024" cy="830997"/>
          </a:xfrm>
          <a:prstGeom prst="rect">
            <a:avLst/>
          </a:prstGeom>
        </p:spPr>
        <p:txBody>
          <a:bodyPr wrap="none">
            <a:spAutoFit/>
          </a:bodyPr>
          <a:lstStyle/>
          <a:p>
            <a:pPr algn="ctr"/>
            <a:r>
              <a:rPr lang="en-US" dirty="0"/>
              <a:t>Butterfly Milkweed</a:t>
            </a:r>
          </a:p>
          <a:p>
            <a:pPr algn="ctr"/>
            <a:r>
              <a:rPr lang="en-US" dirty="0"/>
              <a:t>June-August</a:t>
            </a:r>
          </a:p>
        </p:txBody>
      </p:sp>
      <p:sp>
        <p:nvSpPr>
          <p:cNvPr id="10" name="Rectangle 9">
            <a:extLst>
              <a:ext uri="{FF2B5EF4-FFF2-40B4-BE49-F238E27FC236}">
                <a16:creationId xmlns:a16="http://schemas.microsoft.com/office/drawing/2014/main" id="{00E0165E-18B1-4540-BF37-7AD774112738}"/>
              </a:ext>
            </a:extLst>
          </p:cNvPr>
          <p:cNvSpPr/>
          <p:nvPr/>
        </p:nvSpPr>
        <p:spPr>
          <a:xfrm>
            <a:off x="6553200" y="5188803"/>
            <a:ext cx="2594621" cy="830997"/>
          </a:xfrm>
          <a:prstGeom prst="rect">
            <a:avLst/>
          </a:prstGeom>
        </p:spPr>
        <p:txBody>
          <a:bodyPr wrap="none">
            <a:spAutoFit/>
          </a:bodyPr>
          <a:lstStyle/>
          <a:p>
            <a:pPr algn="ctr"/>
            <a:r>
              <a:rPr lang="en-US" dirty="0"/>
              <a:t>New England Aster</a:t>
            </a:r>
          </a:p>
          <a:p>
            <a:pPr algn="ctr"/>
            <a:r>
              <a:rPr lang="en-US" dirty="0"/>
              <a:t>August-October</a:t>
            </a:r>
          </a:p>
        </p:txBody>
      </p:sp>
      <p:sp>
        <p:nvSpPr>
          <p:cNvPr id="11" name="Rectangle 10">
            <a:extLst>
              <a:ext uri="{FF2B5EF4-FFF2-40B4-BE49-F238E27FC236}">
                <a16:creationId xmlns:a16="http://schemas.microsoft.com/office/drawing/2014/main" id="{4A5EF2BF-76DF-4A80-8AC5-242FC53848E6}"/>
              </a:ext>
            </a:extLst>
          </p:cNvPr>
          <p:cNvSpPr/>
          <p:nvPr/>
        </p:nvSpPr>
        <p:spPr>
          <a:xfrm>
            <a:off x="-43897" y="2174427"/>
            <a:ext cx="2140330" cy="830997"/>
          </a:xfrm>
          <a:prstGeom prst="rect">
            <a:avLst/>
          </a:prstGeom>
        </p:spPr>
        <p:txBody>
          <a:bodyPr wrap="none">
            <a:spAutoFit/>
          </a:bodyPr>
          <a:lstStyle/>
          <a:p>
            <a:pPr algn="ctr"/>
            <a:r>
              <a:rPr lang="en-US" dirty="0"/>
              <a:t>Eastern Redbud</a:t>
            </a:r>
          </a:p>
          <a:p>
            <a:pPr algn="ctr"/>
            <a:r>
              <a:rPr lang="en-US" dirty="0"/>
              <a:t>March-May</a:t>
            </a:r>
          </a:p>
        </p:txBody>
      </p:sp>
      <p:pic>
        <p:nvPicPr>
          <p:cNvPr id="3074" name="Picture 2">
            <a:extLst>
              <a:ext uri="{FF2B5EF4-FFF2-40B4-BE49-F238E27FC236}">
                <a16:creationId xmlns:a16="http://schemas.microsoft.com/office/drawing/2014/main" id="{2AC2A7B1-49B6-482D-A891-5061FE32D8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08" t="7923" r="36079" b="9855"/>
          <a:stretch/>
        </p:blipFill>
        <p:spPr bwMode="auto">
          <a:xfrm>
            <a:off x="246461" y="2971800"/>
            <a:ext cx="144221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34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34CC-369A-4EFE-8F55-6391CE244BBD}"/>
              </a:ext>
            </a:extLst>
          </p:cNvPr>
          <p:cNvSpPr>
            <a:spLocks noGrp="1"/>
          </p:cNvSpPr>
          <p:nvPr>
            <p:ph type="title"/>
          </p:nvPr>
        </p:nvSpPr>
        <p:spPr>
          <a:xfrm>
            <a:off x="533400" y="60484"/>
            <a:ext cx="7772400" cy="1143000"/>
          </a:xfrm>
        </p:spPr>
        <p:txBody>
          <a:bodyPr/>
          <a:lstStyle/>
          <a:p>
            <a:r>
              <a:rPr lang="en-US" dirty="0"/>
              <a:t>Plant Morphology</a:t>
            </a:r>
          </a:p>
        </p:txBody>
      </p:sp>
      <p:sp>
        <p:nvSpPr>
          <p:cNvPr id="3" name="Content Placeholder 2">
            <a:extLst>
              <a:ext uri="{FF2B5EF4-FFF2-40B4-BE49-F238E27FC236}">
                <a16:creationId xmlns:a16="http://schemas.microsoft.com/office/drawing/2014/main" id="{F4F13F05-778A-4CD1-9F70-C3D127DDEDE3}"/>
              </a:ext>
            </a:extLst>
          </p:cNvPr>
          <p:cNvSpPr>
            <a:spLocks noGrp="1"/>
          </p:cNvSpPr>
          <p:nvPr>
            <p:ph sz="quarter" idx="1"/>
          </p:nvPr>
        </p:nvSpPr>
        <p:spPr>
          <a:xfrm>
            <a:off x="381000" y="1193867"/>
            <a:ext cx="5105400" cy="2514600"/>
          </a:xfrm>
        </p:spPr>
        <p:txBody>
          <a:bodyPr/>
          <a:lstStyle/>
          <a:p>
            <a:r>
              <a:rPr lang="en-US" dirty="0"/>
              <a:t>Root type</a:t>
            </a:r>
          </a:p>
          <a:p>
            <a:pPr lvl="1"/>
            <a:r>
              <a:rPr lang="en-US" dirty="0"/>
              <a:t>Taproots create deep pores for drainage</a:t>
            </a:r>
          </a:p>
          <a:p>
            <a:pPr lvl="1"/>
            <a:r>
              <a:rPr lang="en-US" dirty="0"/>
              <a:t>Fibrous roots create many small pores to help absorb stormwater</a:t>
            </a:r>
          </a:p>
          <a:p>
            <a:r>
              <a:rPr lang="en-US" dirty="0"/>
              <a:t>Perennial vs short-lived</a:t>
            </a:r>
          </a:p>
          <a:p>
            <a:r>
              <a:rPr lang="en-US" dirty="0"/>
              <a:t>Shrubs, herbs, and grasses/sedges</a:t>
            </a:r>
          </a:p>
          <a:p>
            <a:pPr marL="0" indent="0">
              <a:buNone/>
            </a:pPr>
            <a:r>
              <a:rPr lang="en-US" b="1" dirty="0"/>
              <a:t>Diversity is key</a:t>
            </a:r>
          </a:p>
        </p:txBody>
      </p:sp>
      <p:pic>
        <p:nvPicPr>
          <p:cNvPr id="4" name="Shape 121">
            <a:extLst>
              <a:ext uri="{FF2B5EF4-FFF2-40B4-BE49-F238E27FC236}">
                <a16:creationId xmlns:a16="http://schemas.microsoft.com/office/drawing/2014/main" id="{C9928CB6-E8CF-409E-92CD-305F6A9C76DC}"/>
              </a:ext>
            </a:extLst>
          </p:cNvPr>
          <p:cNvPicPr preferRelativeResize="0"/>
          <p:nvPr/>
        </p:nvPicPr>
        <p:blipFill>
          <a:blip r:embed="rId2">
            <a:alphaModFix/>
          </a:blip>
          <a:stretch>
            <a:fillRect/>
          </a:stretch>
        </p:blipFill>
        <p:spPr>
          <a:xfrm>
            <a:off x="5638800" y="1371600"/>
            <a:ext cx="3200400" cy="2454116"/>
          </a:xfrm>
          <a:prstGeom prst="rect">
            <a:avLst/>
          </a:prstGeom>
          <a:noFill/>
          <a:ln w="12700">
            <a:solidFill>
              <a:schemeClr val="accent4">
                <a:lumMod val="10000"/>
              </a:schemeClr>
            </a:solidFill>
          </a:ln>
        </p:spPr>
      </p:pic>
      <p:pic>
        <p:nvPicPr>
          <p:cNvPr id="5" name="Picture 4" descr="raingarden">
            <a:extLst>
              <a:ext uri="{FF2B5EF4-FFF2-40B4-BE49-F238E27FC236}">
                <a16:creationId xmlns:a16="http://schemas.microsoft.com/office/drawing/2014/main" id="{EB52EB3D-6A4C-4CC5-9ED1-81DA1A656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114800"/>
            <a:ext cx="314960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34CC-369A-4EFE-8F55-6391CE244BBD}"/>
              </a:ext>
            </a:extLst>
          </p:cNvPr>
          <p:cNvSpPr>
            <a:spLocks noGrp="1"/>
          </p:cNvSpPr>
          <p:nvPr>
            <p:ph type="title"/>
          </p:nvPr>
        </p:nvSpPr>
        <p:spPr>
          <a:xfrm>
            <a:off x="533400" y="60484"/>
            <a:ext cx="7772400" cy="1143000"/>
          </a:xfrm>
        </p:spPr>
        <p:txBody>
          <a:bodyPr/>
          <a:lstStyle/>
          <a:p>
            <a:r>
              <a:rPr lang="en-US" dirty="0"/>
              <a:t>Root Type</a:t>
            </a:r>
          </a:p>
        </p:txBody>
      </p:sp>
      <p:sp>
        <p:nvSpPr>
          <p:cNvPr id="3" name="Content Placeholder 2">
            <a:extLst>
              <a:ext uri="{FF2B5EF4-FFF2-40B4-BE49-F238E27FC236}">
                <a16:creationId xmlns:a16="http://schemas.microsoft.com/office/drawing/2014/main" id="{F4F13F05-778A-4CD1-9F70-C3D127DDEDE3}"/>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FB120300-C519-4F2F-AAE6-B44318C6D108}"/>
              </a:ext>
            </a:extLst>
          </p:cNvPr>
          <p:cNvSpPr>
            <a:spLocks noGrp="1"/>
          </p:cNvSpPr>
          <p:nvPr>
            <p:ph sz="quarter" idx="2"/>
          </p:nvPr>
        </p:nvSpPr>
        <p:spPr/>
        <p:txBody>
          <a:bodyPr/>
          <a:lstStyle/>
          <a:p>
            <a:endParaRPr lang="en-US"/>
          </a:p>
        </p:txBody>
      </p:sp>
      <p:sp>
        <p:nvSpPr>
          <p:cNvPr id="5" name="Text Placeholder 4">
            <a:extLst>
              <a:ext uri="{FF2B5EF4-FFF2-40B4-BE49-F238E27FC236}">
                <a16:creationId xmlns:a16="http://schemas.microsoft.com/office/drawing/2014/main" id="{D910220F-BDFF-4AB4-AE3E-205FFFF1853D}"/>
              </a:ext>
            </a:extLst>
          </p:cNvPr>
          <p:cNvSpPr>
            <a:spLocks noGrp="1"/>
          </p:cNvSpPr>
          <p:nvPr>
            <p:ph type="body" sz="half" idx="3"/>
          </p:nvPr>
        </p:nvSpPr>
        <p:spPr/>
        <p:txBody>
          <a:bodyPr/>
          <a:lstStyle/>
          <a:p>
            <a:endParaRPr lang="en-US"/>
          </a:p>
        </p:txBody>
      </p:sp>
      <p:pic>
        <p:nvPicPr>
          <p:cNvPr id="6" name="Picture 2" descr="prairie roots">
            <a:extLst>
              <a:ext uri="{FF2B5EF4-FFF2-40B4-BE49-F238E27FC236}">
                <a16:creationId xmlns:a16="http://schemas.microsoft.com/office/drawing/2014/main" id="{750DE324-14AB-4E1F-A8DA-409588D98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31" y="1066800"/>
            <a:ext cx="8836937" cy="557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6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20E1-B470-4D34-A68F-B66537FDA117}"/>
              </a:ext>
            </a:extLst>
          </p:cNvPr>
          <p:cNvSpPr>
            <a:spLocks noGrp="1"/>
          </p:cNvSpPr>
          <p:nvPr>
            <p:ph type="title"/>
          </p:nvPr>
        </p:nvSpPr>
        <p:spPr>
          <a:xfrm>
            <a:off x="685800" y="228600"/>
            <a:ext cx="7772400" cy="1143000"/>
          </a:xfrm>
        </p:spPr>
        <p:txBody>
          <a:bodyPr/>
          <a:lstStyle/>
          <a:p>
            <a:r>
              <a:rPr lang="en-US" dirty="0"/>
              <a:t>Shade/Sun Preference</a:t>
            </a:r>
          </a:p>
        </p:txBody>
      </p:sp>
      <p:pic>
        <p:nvPicPr>
          <p:cNvPr id="6" name="Picture 8">
            <a:extLst>
              <a:ext uri="{FF2B5EF4-FFF2-40B4-BE49-F238E27FC236}">
                <a16:creationId xmlns:a16="http://schemas.microsoft.com/office/drawing/2014/main" id="{AD9FF7F9-0D6D-425D-A355-4BEF31EB8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011" y="2057400"/>
            <a:ext cx="2548467"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CA4EA5-5DA7-48EA-B408-6710E0155EBF}"/>
              </a:ext>
            </a:extLst>
          </p:cNvPr>
          <p:cNvSpPr/>
          <p:nvPr/>
        </p:nvSpPr>
        <p:spPr>
          <a:xfrm>
            <a:off x="6013475" y="4724400"/>
            <a:ext cx="2618024" cy="830997"/>
          </a:xfrm>
          <a:prstGeom prst="rect">
            <a:avLst/>
          </a:prstGeom>
        </p:spPr>
        <p:txBody>
          <a:bodyPr wrap="none">
            <a:spAutoFit/>
          </a:bodyPr>
          <a:lstStyle/>
          <a:p>
            <a:pPr algn="ctr"/>
            <a:r>
              <a:rPr lang="en-US" dirty="0"/>
              <a:t>Butterfly Milkweed</a:t>
            </a:r>
          </a:p>
          <a:p>
            <a:pPr algn="ctr"/>
            <a:r>
              <a:rPr lang="en-US" dirty="0"/>
              <a:t>Full Sun</a:t>
            </a:r>
          </a:p>
        </p:txBody>
      </p:sp>
      <p:pic>
        <p:nvPicPr>
          <p:cNvPr id="8" name="Picture 10">
            <a:extLst>
              <a:ext uri="{FF2B5EF4-FFF2-40B4-BE49-F238E27FC236}">
                <a16:creationId xmlns:a16="http://schemas.microsoft.com/office/drawing/2014/main" id="{FAD0966C-764F-477D-BF3D-0E484F52B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410" y="2973111"/>
            <a:ext cx="1926590" cy="2819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4E30FA9-4695-4CEB-827E-1D3CFE0CC65A}"/>
              </a:ext>
            </a:extLst>
          </p:cNvPr>
          <p:cNvSpPr/>
          <p:nvPr/>
        </p:nvSpPr>
        <p:spPr>
          <a:xfrm>
            <a:off x="3393173" y="2057400"/>
            <a:ext cx="2431115" cy="830997"/>
          </a:xfrm>
          <a:prstGeom prst="rect">
            <a:avLst/>
          </a:prstGeom>
        </p:spPr>
        <p:txBody>
          <a:bodyPr wrap="none">
            <a:spAutoFit/>
          </a:bodyPr>
          <a:lstStyle/>
          <a:p>
            <a:pPr algn="ctr"/>
            <a:r>
              <a:rPr lang="en-US" dirty="0"/>
              <a:t>Golden Alexander</a:t>
            </a:r>
          </a:p>
          <a:p>
            <a:pPr algn="ctr"/>
            <a:r>
              <a:rPr lang="en-US" dirty="0"/>
              <a:t>Partial-Full Sun</a:t>
            </a:r>
          </a:p>
        </p:txBody>
      </p:sp>
      <p:pic>
        <p:nvPicPr>
          <p:cNvPr id="4098" name="Picture 2">
            <a:extLst>
              <a:ext uri="{FF2B5EF4-FFF2-40B4-BE49-F238E27FC236}">
                <a16:creationId xmlns:a16="http://schemas.microsoft.com/office/drawing/2014/main" id="{322B364F-04DE-4316-9A6B-E3CFE89A9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2313"/>
            <a:ext cx="245745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94601FC-3785-4D7E-8AB2-41E5DB46855A}"/>
              </a:ext>
            </a:extLst>
          </p:cNvPr>
          <p:cNvSpPr/>
          <p:nvPr/>
        </p:nvSpPr>
        <p:spPr>
          <a:xfrm>
            <a:off x="647252" y="5372547"/>
            <a:ext cx="2686953" cy="830997"/>
          </a:xfrm>
          <a:prstGeom prst="rect">
            <a:avLst/>
          </a:prstGeom>
        </p:spPr>
        <p:txBody>
          <a:bodyPr wrap="none">
            <a:spAutoFit/>
          </a:bodyPr>
          <a:lstStyle/>
          <a:p>
            <a:pPr algn="ctr"/>
            <a:r>
              <a:rPr lang="en-US" dirty="0"/>
              <a:t>Canada Wild Ginger</a:t>
            </a:r>
          </a:p>
          <a:p>
            <a:pPr algn="ctr"/>
            <a:r>
              <a:rPr lang="en-US" dirty="0"/>
              <a:t>Shade to Partial Sun</a:t>
            </a:r>
          </a:p>
        </p:txBody>
      </p:sp>
    </p:spTree>
    <p:extLst>
      <p:ext uri="{BB962C8B-B14F-4D97-AF65-F5344CB8AC3E}">
        <p14:creationId xmlns:p14="http://schemas.microsoft.com/office/powerpoint/2010/main" val="2857819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4BF6-A453-474E-A99C-1CEAB6901522}"/>
              </a:ext>
            </a:extLst>
          </p:cNvPr>
          <p:cNvSpPr>
            <a:spLocks noGrp="1"/>
          </p:cNvSpPr>
          <p:nvPr>
            <p:ph type="title"/>
          </p:nvPr>
        </p:nvSpPr>
        <p:spPr>
          <a:xfrm>
            <a:off x="685800" y="32551"/>
            <a:ext cx="7772400" cy="1143000"/>
          </a:xfrm>
        </p:spPr>
        <p:txBody>
          <a:bodyPr/>
          <a:lstStyle/>
          <a:p>
            <a:r>
              <a:rPr lang="en-US" dirty="0"/>
              <a:t>Flood/Drought Tolerance</a:t>
            </a:r>
          </a:p>
        </p:txBody>
      </p:sp>
      <p:pic>
        <p:nvPicPr>
          <p:cNvPr id="7" name="Picture 6">
            <a:extLst>
              <a:ext uri="{FF2B5EF4-FFF2-40B4-BE49-F238E27FC236}">
                <a16:creationId xmlns:a16="http://schemas.microsoft.com/office/drawing/2014/main" id="{A52416D0-0BFF-4B0C-897E-DDD3B4E1D604}"/>
              </a:ext>
            </a:extLst>
          </p:cNvPr>
          <p:cNvPicPr>
            <a:picLocks noChangeAspect="1"/>
          </p:cNvPicPr>
          <p:nvPr/>
        </p:nvPicPr>
        <p:blipFill>
          <a:blip r:embed="rId2"/>
          <a:stretch>
            <a:fillRect/>
          </a:stretch>
        </p:blipFill>
        <p:spPr>
          <a:xfrm>
            <a:off x="304800" y="1524000"/>
            <a:ext cx="8631547" cy="3962400"/>
          </a:xfrm>
          <a:prstGeom prst="rect">
            <a:avLst/>
          </a:prstGeom>
        </p:spPr>
      </p:pic>
      <p:sp>
        <p:nvSpPr>
          <p:cNvPr id="3" name="Rectangle 2">
            <a:extLst>
              <a:ext uri="{FF2B5EF4-FFF2-40B4-BE49-F238E27FC236}">
                <a16:creationId xmlns:a16="http://schemas.microsoft.com/office/drawing/2014/main" id="{D4C84D94-CA80-4A95-9E60-9405C59B1F9F}"/>
              </a:ext>
            </a:extLst>
          </p:cNvPr>
          <p:cNvSpPr/>
          <p:nvPr/>
        </p:nvSpPr>
        <p:spPr bwMode="auto">
          <a:xfrm>
            <a:off x="304800" y="2888202"/>
            <a:ext cx="1828800" cy="1752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2576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4BF6-A453-474E-A99C-1CEAB6901522}"/>
              </a:ext>
            </a:extLst>
          </p:cNvPr>
          <p:cNvSpPr>
            <a:spLocks noGrp="1"/>
          </p:cNvSpPr>
          <p:nvPr>
            <p:ph type="title"/>
          </p:nvPr>
        </p:nvSpPr>
        <p:spPr>
          <a:xfrm>
            <a:off x="685800" y="-228600"/>
            <a:ext cx="7772400" cy="1143000"/>
          </a:xfrm>
        </p:spPr>
        <p:txBody>
          <a:bodyPr/>
          <a:lstStyle/>
          <a:p>
            <a:r>
              <a:rPr lang="en-US" dirty="0"/>
              <a:t>Flood/Drought Tolerance</a:t>
            </a:r>
          </a:p>
        </p:txBody>
      </p:sp>
      <p:pic>
        <p:nvPicPr>
          <p:cNvPr id="6" name="Picture 2" descr="Nature Picture Library Marsh marigold (Caltha palustris) flowering in swamp  forest. Lahemaa National Park, Harjumaa, Northern Estonia. May. - Sven Zacek">
            <a:extLst>
              <a:ext uri="{FF2B5EF4-FFF2-40B4-BE49-F238E27FC236}">
                <a16:creationId xmlns:a16="http://schemas.microsoft.com/office/drawing/2014/main" id="{AC881E5F-549D-4EB3-9488-66BEF4C0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3333750" cy="2224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1DO">
            <a:extLst>
              <a:ext uri="{FF2B5EF4-FFF2-40B4-BE49-F238E27FC236}">
                <a16:creationId xmlns:a16="http://schemas.microsoft.com/office/drawing/2014/main" id="{946BA917-7889-423F-90D0-A763852E3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0"/>
            <a:ext cx="178022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6D060F1-10AD-4416-A887-59E6E9584C04}"/>
              </a:ext>
            </a:extLst>
          </p:cNvPr>
          <p:cNvSpPr/>
          <p:nvPr/>
        </p:nvSpPr>
        <p:spPr>
          <a:xfrm>
            <a:off x="-76200" y="3017044"/>
            <a:ext cx="4354076" cy="1200329"/>
          </a:xfrm>
          <a:prstGeom prst="rect">
            <a:avLst/>
          </a:prstGeom>
        </p:spPr>
        <p:txBody>
          <a:bodyPr wrap="none">
            <a:spAutoFit/>
          </a:bodyPr>
          <a:lstStyle/>
          <a:p>
            <a:pPr algn="ctr"/>
            <a:r>
              <a:rPr lang="en-US" dirty="0"/>
              <a:t>Marsh Marigold, Cardinal Flower</a:t>
            </a:r>
          </a:p>
          <a:p>
            <a:pPr algn="ctr"/>
            <a:r>
              <a:rPr lang="en-US" dirty="0"/>
              <a:t>Obligate Wetland (-5)</a:t>
            </a:r>
          </a:p>
          <a:p>
            <a:pPr algn="ctr"/>
            <a:endParaRPr lang="en-US" dirty="0"/>
          </a:p>
        </p:txBody>
      </p:sp>
      <p:pic>
        <p:nvPicPr>
          <p:cNvPr id="7" name="Picture 8">
            <a:extLst>
              <a:ext uri="{FF2B5EF4-FFF2-40B4-BE49-F238E27FC236}">
                <a16:creationId xmlns:a16="http://schemas.microsoft.com/office/drawing/2014/main" id="{65A9E0C1-AD92-426C-98B5-4470E2833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20794"/>
            <a:ext cx="2548467"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68223EC-0A85-46D6-A3B4-F83F287FE013}"/>
              </a:ext>
            </a:extLst>
          </p:cNvPr>
          <p:cNvSpPr/>
          <p:nvPr/>
        </p:nvSpPr>
        <p:spPr>
          <a:xfrm>
            <a:off x="6242223" y="5987794"/>
            <a:ext cx="2661306" cy="830997"/>
          </a:xfrm>
          <a:prstGeom prst="rect">
            <a:avLst/>
          </a:prstGeom>
        </p:spPr>
        <p:txBody>
          <a:bodyPr wrap="none">
            <a:spAutoFit/>
          </a:bodyPr>
          <a:lstStyle/>
          <a:p>
            <a:pPr algn="ctr"/>
            <a:r>
              <a:rPr lang="en-US" dirty="0"/>
              <a:t>Butterfly Milkweed</a:t>
            </a:r>
          </a:p>
          <a:p>
            <a:pPr algn="ctr"/>
            <a:r>
              <a:rPr lang="en-US" dirty="0"/>
              <a:t>Obligate Upland (5)</a:t>
            </a:r>
          </a:p>
        </p:txBody>
      </p:sp>
      <p:pic>
        <p:nvPicPr>
          <p:cNvPr id="3074" name="Picture 2">
            <a:extLst>
              <a:ext uri="{FF2B5EF4-FFF2-40B4-BE49-F238E27FC236}">
                <a16:creationId xmlns:a16="http://schemas.microsoft.com/office/drawing/2014/main" id="{E35789F1-198B-4372-8C8C-73CF5A1FE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86200"/>
            <a:ext cx="2620526" cy="22251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624C6DD-086A-4B16-AC16-853041244997}"/>
              </a:ext>
            </a:extLst>
          </p:cNvPr>
          <p:cNvSpPr/>
          <p:nvPr/>
        </p:nvSpPr>
        <p:spPr>
          <a:xfrm>
            <a:off x="408801" y="6096000"/>
            <a:ext cx="3174523" cy="1200329"/>
          </a:xfrm>
          <a:prstGeom prst="rect">
            <a:avLst/>
          </a:prstGeom>
        </p:spPr>
        <p:txBody>
          <a:bodyPr wrap="none">
            <a:spAutoFit/>
          </a:bodyPr>
          <a:lstStyle/>
          <a:p>
            <a:pPr algn="ctr"/>
            <a:r>
              <a:rPr lang="en-US" dirty="0"/>
              <a:t>Blue Vervain</a:t>
            </a:r>
          </a:p>
          <a:p>
            <a:pPr algn="ctr"/>
            <a:r>
              <a:rPr lang="en-US" dirty="0"/>
              <a:t>Facultative Wetland (-3)</a:t>
            </a:r>
          </a:p>
          <a:p>
            <a:pPr algn="ctr"/>
            <a:endParaRPr lang="en-US" dirty="0"/>
          </a:p>
        </p:txBody>
      </p:sp>
      <p:pic>
        <p:nvPicPr>
          <p:cNvPr id="12" name="Picture 10">
            <a:extLst>
              <a:ext uri="{FF2B5EF4-FFF2-40B4-BE49-F238E27FC236}">
                <a16:creationId xmlns:a16="http://schemas.microsoft.com/office/drawing/2014/main" id="{A969885A-5D81-4155-8BAE-24A992976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82" y="3602198"/>
            <a:ext cx="1520545" cy="22251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E654DEA-1D0B-4B79-AAA8-873AC08933C2}"/>
              </a:ext>
            </a:extLst>
          </p:cNvPr>
          <p:cNvSpPr/>
          <p:nvPr/>
        </p:nvSpPr>
        <p:spPr>
          <a:xfrm>
            <a:off x="3608696" y="5775600"/>
            <a:ext cx="2431115" cy="830997"/>
          </a:xfrm>
          <a:prstGeom prst="rect">
            <a:avLst/>
          </a:prstGeom>
        </p:spPr>
        <p:txBody>
          <a:bodyPr wrap="none">
            <a:spAutoFit/>
          </a:bodyPr>
          <a:lstStyle/>
          <a:p>
            <a:pPr algn="ctr"/>
            <a:r>
              <a:rPr lang="en-US" dirty="0"/>
              <a:t>Golden Alexander</a:t>
            </a:r>
          </a:p>
          <a:p>
            <a:pPr algn="ctr"/>
            <a:r>
              <a:rPr lang="en-US" dirty="0"/>
              <a:t>Facultative (0)</a:t>
            </a:r>
          </a:p>
        </p:txBody>
      </p:sp>
      <p:sp>
        <p:nvSpPr>
          <p:cNvPr id="14" name="Rectangle 13">
            <a:extLst>
              <a:ext uri="{FF2B5EF4-FFF2-40B4-BE49-F238E27FC236}">
                <a16:creationId xmlns:a16="http://schemas.microsoft.com/office/drawing/2014/main" id="{94ED6933-049F-4936-AE5C-2743C2573012}"/>
              </a:ext>
            </a:extLst>
          </p:cNvPr>
          <p:cNvSpPr/>
          <p:nvPr/>
        </p:nvSpPr>
        <p:spPr>
          <a:xfrm>
            <a:off x="7102356" y="1206953"/>
            <a:ext cx="1838163" cy="1569660"/>
          </a:xfrm>
          <a:prstGeom prst="rect">
            <a:avLst/>
          </a:prstGeom>
        </p:spPr>
        <p:txBody>
          <a:bodyPr wrap="square">
            <a:spAutoFit/>
          </a:bodyPr>
          <a:lstStyle/>
          <a:p>
            <a:pPr algn="ctr"/>
            <a:r>
              <a:rPr lang="en-US" dirty="0"/>
              <a:t>Eastern Redbud</a:t>
            </a:r>
          </a:p>
          <a:p>
            <a:pPr algn="ctr"/>
            <a:r>
              <a:rPr lang="en-US" dirty="0"/>
              <a:t>Facultative Upland (3)</a:t>
            </a:r>
          </a:p>
        </p:txBody>
      </p:sp>
      <p:pic>
        <p:nvPicPr>
          <p:cNvPr id="15" name="Picture 2">
            <a:extLst>
              <a:ext uri="{FF2B5EF4-FFF2-40B4-BE49-F238E27FC236}">
                <a16:creationId xmlns:a16="http://schemas.microsoft.com/office/drawing/2014/main" id="{465D4016-D79E-4C13-B7A1-4C52C7C39F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2" t="2829" r="1010" b="371"/>
          <a:stretch/>
        </p:blipFill>
        <p:spPr bwMode="auto">
          <a:xfrm>
            <a:off x="4462026" y="848783"/>
            <a:ext cx="2730134" cy="222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22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4BF6-A453-474E-A99C-1CEAB6901522}"/>
              </a:ext>
            </a:extLst>
          </p:cNvPr>
          <p:cNvSpPr>
            <a:spLocks noGrp="1"/>
          </p:cNvSpPr>
          <p:nvPr>
            <p:ph type="title"/>
          </p:nvPr>
        </p:nvSpPr>
        <p:spPr>
          <a:xfrm>
            <a:off x="685800" y="32551"/>
            <a:ext cx="7772400" cy="1143000"/>
          </a:xfrm>
        </p:spPr>
        <p:txBody>
          <a:bodyPr/>
          <a:lstStyle/>
          <a:p>
            <a:r>
              <a:rPr lang="en-US"/>
              <a:t>Example Garden Plan</a:t>
            </a:r>
            <a:endParaRPr lang="en-US" dirty="0"/>
          </a:p>
        </p:txBody>
      </p:sp>
      <p:pic>
        <p:nvPicPr>
          <p:cNvPr id="4" name="Picture 3">
            <a:extLst>
              <a:ext uri="{FF2B5EF4-FFF2-40B4-BE49-F238E27FC236}">
                <a16:creationId xmlns:a16="http://schemas.microsoft.com/office/drawing/2014/main" id="{5AE3E58D-753F-454B-84D4-7AB3C84EE86D}"/>
              </a:ext>
            </a:extLst>
          </p:cNvPr>
          <p:cNvPicPr>
            <a:picLocks noChangeAspect="1"/>
          </p:cNvPicPr>
          <p:nvPr/>
        </p:nvPicPr>
        <p:blipFill>
          <a:blip r:embed="rId2"/>
          <a:stretch>
            <a:fillRect/>
          </a:stretch>
        </p:blipFill>
        <p:spPr>
          <a:xfrm>
            <a:off x="152399" y="1447800"/>
            <a:ext cx="8896865" cy="4114800"/>
          </a:xfrm>
          <a:prstGeom prst="rect">
            <a:avLst/>
          </a:prstGeom>
        </p:spPr>
      </p:pic>
      <p:sp>
        <p:nvSpPr>
          <p:cNvPr id="5" name="Rectangle 4">
            <a:extLst>
              <a:ext uri="{FF2B5EF4-FFF2-40B4-BE49-F238E27FC236}">
                <a16:creationId xmlns:a16="http://schemas.microsoft.com/office/drawing/2014/main" id="{82BD0541-DA42-4321-BCC0-EAC4005A6073}"/>
              </a:ext>
            </a:extLst>
          </p:cNvPr>
          <p:cNvSpPr/>
          <p:nvPr/>
        </p:nvSpPr>
        <p:spPr>
          <a:xfrm>
            <a:off x="5029200" y="6541792"/>
            <a:ext cx="6553200" cy="276999"/>
          </a:xfrm>
          <a:prstGeom prst="rect">
            <a:avLst/>
          </a:prstGeom>
        </p:spPr>
        <p:txBody>
          <a:bodyPr wrap="square">
            <a:spAutoFit/>
          </a:bodyPr>
          <a:lstStyle/>
          <a:p>
            <a:r>
              <a:rPr lang="en-US" sz="1200" dirty="0"/>
              <a:t>https://www.washtenaw.org/710/Rain-Garden-One---Part-Shade</a:t>
            </a:r>
          </a:p>
        </p:txBody>
      </p:sp>
    </p:spTree>
    <p:extLst>
      <p:ext uri="{BB962C8B-B14F-4D97-AF65-F5344CB8AC3E}">
        <p14:creationId xmlns:p14="http://schemas.microsoft.com/office/powerpoint/2010/main" val="104330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4BF6-A453-474E-A99C-1CEAB6901522}"/>
              </a:ext>
            </a:extLst>
          </p:cNvPr>
          <p:cNvSpPr>
            <a:spLocks noGrp="1"/>
          </p:cNvSpPr>
          <p:nvPr>
            <p:ph type="title"/>
          </p:nvPr>
        </p:nvSpPr>
        <p:spPr>
          <a:xfrm>
            <a:off x="685800" y="32551"/>
            <a:ext cx="7772400" cy="1143000"/>
          </a:xfrm>
        </p:spPr>
        <p:txBody>
          <a:bodyPr/>
          <a:lstStyle/>
          <a:p>
            <a:r>
              <a:rPr lang="en-US"/>
              <a:t>Example Garden Plan</a:t>
            </a:r>
            <a:endParaRPr lang="en-US" dirty="0"/>
          </a:p>
        </p:txBody>
      </p:sp>
      <p:pic>
        <p:nvPicPr>
          <p:cNvPr id="4098" name="Picture 2" descr="Rain Garden One - Part Shade | Washtenaw County, MI">
            <a:extLst>
              <a:ext uri="{FF2B5EF4-FFF2-40B4-BE49-F238E27FC236}">
                <a16:creationId xmlns:a16="http://schemas.microsoft.com/office/drawing/2014/main" id="{D5771180-729F-45FC-A9EF-DE12A79C4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805554"/>
            <a:ext cx="3124200" cy="39779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0C6E94-B021-488F-9FD3-8D4D0EE37E7D}"/>
              </a:ext>
            </a:extLst>
          </p:cNvPr>
          <p:cNvSpPr/>
          <p:nvPr/>
        </p:nvSpPr>
        <p:spPr>
          <a:xfrm>
            <a:off x="6273502" y="5510060"/>
            <a:ext cx="2626039" cy="1015663"/>
          </a:xfrm>
          <a:prstGeom prst="rect">
            <a:avLst/>
          </a:prstGeom>
        </p:spPr>
        <p:txBody>
          <a:bodyPr wrap="none">
            <a:spAutoFit/>
          </a:bodyPr>
          <a:lstStyle/>
          <a:p>
            <a:pPr algn="ctr"/>
            <a:r>
              <a:rPr lang="en-US" sz="2000" dirty="0"/>
              <a:t>Butterfly Milkweed</a:t>
            </a:r>
          </a:p>
          <a:p>
            <a:pPr algn="ctr"/>
            <a:r>
              <a:rPr lang="en-US" sz="2000" dirty="0"/>
              <a:t>Full Sun, Upland (5),</a:t>
            </a:r>
          </a:p>
          <a:p>
            <a:pPr algn="ctr"/>
            <a:r>
              <a:rPr lang="en-US" sz="2000" dirty="0"/>
              <a:t>Blooms Late June-Aug.</a:t>
            </a:r>
          </a:p>
        </p:txBody>
      </p:sp>
      <p:cxnSp>
        <p:nvCxnSpPr>
          <p:cNvPr id="7" name="Straight Connector 6">
            <a:extLst>
              <a:ext uri="{FF2B5EF4-FFF2-40B4-BE49-F238E27FC236}">
                <a16:creationId xmlns:a16="http://schemas.microsoft.com/office/drawing/2014/main" id="{85359EBA-ADAD-4D92-B803-2DD61475FF35}"/>
              </a:ext>
            </a:extLst>
          </p:cNvPr>
          <p:cNvCxnSpPr>
            <a:endCxn id="6" idx="1"/>
          </p:cNvCxnSpPr>
          <p:nvPr/>
        </p:nvCxnSpPr>
        <p:spPr bwMode="auto">
          <a:xfrm>
            <a:off x="4907716" y="5410200"/>
            <a:ext cx="1365786" cy="607692"/>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a:extLst>
              <a:ext uri="{FF2B5EF4-FFF2-40B4-BE49-F238E27FC236}">
                <a16:creationId xmlns:a16="http://schemas.microsoft.com/office/drawing/2014/main" id="{9E73F095-62A2-4EEA-B3B9-2BFC2E58BD08}"/>
              </a:ext>
            </a:extLst>
          </p:cNvPr>
          <p:cNvSpPr/>
          <p:nvPr/>
        </p:nvSpPr>
        <p:spPr>
          <a:xfrm>
            <a:off x="6360349" y="1033845"/>
            <a:ext cx="2290563" cy="1015663"/>
          </a:xfrm>
          <a:prstGeom prst="rect">
            <a:avLst/>
          </a:prstGeom>
        </p:spPr>
        <p:txBody>
          <a:bodyPr wrap="none">
            <a:spAutoFit/>
          </a:bodyPr>
          <a:lstStyle/>
          <a:p>
            <a:pPr algn="ctr"/>
            <a:r>
              <a:rPr lang="en-US" sz="2000" dirty="0"/>
              <a:t>Canada Wild Ginger</a:t>
            </a:r>
          </a:p>
          <a:p>
            <a:pPr algn="ctr"/>
            <a:r>
              <a:rPr lang="en-US" sz="2000" dirty="0"/>
              <a:t>Shade, Upland (5), </a:t>
            </a:r>
          </a:p>
          <a:p>
            <a:pPr algn="ctr"/>
            <a:r>
              <a:rPr lang="en-US" sz="2000" dirty="0"/>
              <a:t>Blooms April-May</a:t>
            </a:r>
          </a:p>
        </p:txBody>
      </p:sp>
      <p:sp>
        <p:nvSpPr>
          <p:cNvPr id="11" name="Rectangle 10">
            <a:extLst>
              <a:ext uri="{FF2B5EF4-FFF2-40B4-BE49-F238E27FC236}">
                <a16:creationId xmlns:a16="http://schemas.microsoft.com/office/drawing/2014/main" id="{2370B3BC-B442-47AF-99AB-CF49EF4EB814}"/>
              </a:ext>
            </a:extLst>
          </p:cNvPr>
          <p:cNvSpPr/>
          <p:nvPr/>
        </p:nvSpPr>
        <p:spPr>
          <a:xfrm>
            <a:off x="306677" y="5221138"/>
            <a:ext cx="2219197" cy="1323439"/>
          </a:xfrm>
          <a:prstGeom prst="rect">
            <a:avLst/>
          </a:prstGeom>
        </p:spPr>
        <p:txBody>
          <a:bodyPr wrap="none">
            <a:spAutoFit/>
          </a:bodyPr>
          <a:lstStyle/>
          <a:p>
            <a:pPr algn="ctr"/>
            <a:r>
              <a:rPr lang="en-US" sz="2000" dirty="0"/>
              <a:t>Golden Alexander</a:t>
            </a:r>
          </a:p>
          <a:p>
            <a:pPr algn="ctr"/>
            <a:r>
              <a:rPr lang="en-US" sz="2000" dirty="0"/>
              <a:t>Partial-Full Sun</a:t>
            </a:r>
          </a:p>
          <a:p>
            <a:pPr algn="ctr"/>
            <a:r>
              <a:rPr lang="en-US" sz="2000" dirty="0"/>
              <a:t>Upland/Wetland (0)</a:t>
            </a:r>
          </a:p>
          <a:p>
            <a:pPr algn="ctr"/>
            <a:r>
              <a:rPr lang="en-US" sz="2000" dirty="0"/>
              <a:t>Blooms May-June</a:t>
            </a:r>
          </a:p>
        </p:txBody>
      </p:sp>
      <p:cxnSp>
        <p:nvCxnSpPr>
          <p:cNvPr id="12" name="Straight Connector 11">
            <a:extLst>
              <a:ext uri="{FF2B5EF4-FFF2-40B4-BE49-F238E27FC236}">
                <a16:creationId xmlns:a16="http://schemas.microsoft.com/office/drawing/2014/main" id="{7BC3ACF8-6739-464A-9EA0-434B61E45666}"/>
              </a:ext>
            </a:extLst>
          </p:cNvPr>
          <p:cNvCxnSpPr>
            <a:endCxn id="31" idx="1"/>
          </p:cNvCxnSpPr>
          <p:nvPr/>
        </p:nvCxnSpPr>
        <p:spPr bwMode="auto">
          <a:xfrm>
            <a:off x="5105400" y="4329948"/>
            <a:ext cx="1292991" cy="297565"/>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a:extLst>
              <a:ext uri="{FF2B5EF4-FFF2-40B4-BE49-F238E27FC236}">
                <a16:creationId xmlns:a16="http://schemas.microsoft.com/office/drawing/2014/main" id="{5B7F37EF-2B06-40CE-802D-65167F8DC1FE}"/>
              </a:ext>
            </a:extLst>
          </p:cNvPr>
          <p:cNvSpPr/>
          <p:nvPr/>
        </p:nvSpPr>
        <p:spPr>
          <a:xfrm>
            <a:off x="4168925" y="1343889"/>
            <a:ext cx="936475" cy="461665"/>
          </a:xfrm>
          <a:prstGeom prst="rect">
            <a:avLst/>
          </a:prstGeom>
        </p:spPr>
        <p:txBody>
          <a:bodyPr wrap="none">
            <a:spAutoFit/>
          </a:bodyPr>
          <a:lstStyle/>
          <a:p>
            <a:r>
              <a:rPr lang="en-US" dirty="0">
                <a:solidFill>
                  <a:schemeClr val="accent4">
                    <a:lumMod val="10000"/>
                  </a:schemeClr>
                </a:solidFill>
                <a:highlight>
                  <a:srgbClr val="FFFF00"/>
                </a:highlight>
              </a:rPr>
              <a:t>Shade</a:t>
            </a:r>
          </a:p>
        </p:txBody>
      </p:sp>
      <p:sp>
        <p:nvSpPr>
          <p:cNvPr id="19" name="Rectangle 18">
            <a:extLst>
              <a:ext uri="{FF2B5EF4-FFF2-40B4-BE49-F238E27FC236}">
                <a16:creationId xmlns:a16="http://schemas.microsoft.com/office/drawing/2014/main" id="{26470460-6B91-42C1-A05C-ADD995948130}"/>
              </a:ext>
            </a:extLst>
          </p:cNvPr>
          <p:cNvSpPr/>
          <p:nvPr/>
        </p:nvSpPr>
        <p:spPr>
          <a:xfrm>
            <a:off x="4267201" y="5775521"/>
            <a:ext cx="663964" cy="461665"/>
          </a:xfrm>
          <a:prstGeom prst="rect">
            <a:avLst/>
          </a:prstGeom>
        </p:spPr>
        <p:txBody>
          <a:bodyPr wrap="none">
            <a:spAutoFit/>
          </a:bodyPr>
          <a:lstStyle/>
          <a:p>
            <a:r>
              <a:rPr lang="en-US" dirty="0">
                <a:solidFill>
                  <a:schemeClr val="accent4">
                    <a:lumMod val="10000"/>
                  </a:schemeClr>
                </a:solidFill>
                <a:highlight>
                  <a:srgbClr val="FFFF00"/>
                </a:highlight>
              </a:rPr>
              <a:t>Sun</a:t>
            </a:r>
          </a:p>
        </p:txBody>
      </p:sp>
      <p:sp>
        <p:nvSpPr>
          <p:cNvPr id="22" name="Rectangle 21">
            <a:extLst>
              <a:ext uri="{FF2B5EF4-FFF2-40B4-BE49-F238E27FC236}">
                <a16:creationId xmlns:a16="http://schemas.microsoft.com/office/drawing/2014/main" id="{E8C26CA0-E3AA-4E00-AFC8-3EF49AC4288D}"/>
              </a:ext>
            </a:extLst>
          </p:cNvPr>
          <p:cNvSpPr/>
          <p:nvPr/>
        </p:nvSpPr>
        <p:spPr>
          <a:xfrm>
            <a:off x="6299481" y="2376506"/>
            <a:ext cx="2844519" cy="1323439"/>
          </a:xfrm>
          <a:prstGeom prst="rect">
            <a:avLst/>
          </a:prstGeom>
        </p:spPr>
        <p:txBody>
          <a:bodyPr wrap="square">
            <a:spAutoFit/>
          </a:bodyPr>
          <a:lstStyle/>
          <a:p>
            <a:pPr algn="ctr"/>
            <a:r>
              <a:rPr lang="en-US" sz="2000" dirty="0"/>
              <a:t>Eastern Redbud</a:t>
            </a:r>
          </a:p>
          <a:p>
            <a:pPr algn="ctr"/>
            <a:r>
              <a:rPr lang="en-US" sz="2000" dirty="0"/>
              <a:t>Shade-Partial Sun</a:t>
            </a:r>
          </a:p>
          <a:p>
            <a:pPr algn="ctr"/>
            <a:r>
              <a:rPr lang="en-US" sz="2000" dirty="0"/>
              <a:t>Fac. Upland (3)</a:t>
            </a:r>
          </a:p>
          <a:p>
            <a:pPr algn="ctr"/>
            <a:r>
              <a:rPr lang="en-US" sz="2000" dirty="0"/>
              <a:t>Blooms March-May</a:t>
            </a:r>
          </a:p>
        </p:txBody>
      </p:sp>
      <p:cxnSp>
        <p:nvCxnSpPr>
          <p:cNvPr id="24" name="Straight Connector 23">
            <a:extLst>
              <a:ext uri="{FF2B5EF4-FFF2-40B4-BE49-F238E27FC236}">
                <a16:creationId xmlns:a16="http://schemas.microsoft.com/office/drawing/2014/main" id="{25DB7A3E-0628-4AB7-B662-0093A6D6DC5C}"/>
              </a:ext>
            </a:extLst>
          </p:cNvPr>
          <p:cNvCxnSpPr/>
          <p:nvPr/>
        </p:nvCxnSpPr>
        <p:spPr bwMode="auto">
          <a:xfrm flipV="1">
            <a:off x="5257800" y="3050802"/>
            <a:ext cx="1524000" cy="443964"/>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E1729AA3-1F9B-4190-AF57-184DCC324E64}"/>
              </a:ext>
            </a:extLst>
          </p:cNvPr>
          <p:cNvCxnSpPr>
            <a:endCxn id="10" idx="1"/>
          </p:cNvCxnSpPr>
          <p:nvPr/>
        </p:nvCxnSpPr>
        <p:spPr bwMode="auto">
          <a:xfrm flipV="1">
            <a:off x="4749502" y="1541677"/>
            <a:ext cx="1610847" cy="826050"/>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a:extLst>
              <a:ext uri="{FF2B5EF4-FFF2-40B4-BE49-F238E27FC236}">
                <a16:creationId xmlns:a16="http://schemas.microsoft.com/office/drawing/2014/main" id="{E87D5DCD-C577-44E8-AFB9-30787D598A12}"/>
              </a:ext>
            </a:extLst>
          </p:cNvPr>
          <p:cNvSpPr/>
          <p:nvPr/>
        </p:nvSpPr>
        <p:spPr>
          <a:xfrm>
            <a:off x="6398391" y="4119681"/>
            <a:ext cx="2535181" cy="1015663"/>
          </a:xfrm>
          <a:prstGeom prst="rect">
            <a:avLst/>
          </a:prstGeom>
        </p:spPr>
        <p:txBody>
          <a:bodyPr wrap="none">
            <a:spAutoFit/>
          </a:bodyPr>
          <a:lstStyle/>
          <a:p>
            <a:pPr algn="ctr"/>
            <a:r>
              <a:rPr lang="en-US" sz="2000" dirty="0"/>
              <a:t>New England Aster</a:t>
            </a:r>
          </a:p>
          <a:p>
            <a:pPr algn="ctr"/>
            <a:r>
              <a:rPr lang="en-US" sz="2000" dirty="0"/>
              <a:t>Full Sun, Fac. Wet (-3)</a:t>
            </a:r>
          </a:p>
          <a:p>
            <a:pPr algn="ctr"/>
            <a:r>
              <a:rPr lang="en-US" sz="2000" dirty="0"/>
              <a:t>Blooms Aug-Oct.</a:t>
            </a:r>
          </a:p>
        </p:txBody>
      </p:sp>
      <p:cxnSp>
        <p:nvCxnSpPr>
          <p:cNvPr id="36" name="Straight Connector 35">
            <a:extLst>
              <a:ext uri="{FF2B5EF4-FFF2-40B4-BE49-F238E27FC236}">
                <a16:creationId xmlns:a16="http://schemas.microsoft.com/office/drawing/2014/main" id="{0326406F-7BA7-4963-A941-C823EE256F28}"/>
              </a:ext>
            </a:extLst>
          </p:cNvPr>
          <p:cNvCxnSpPr>
            <a:endCxn id="11" idx="3"/>
          </p:cNvCxnSpPr>
          <p:nvPr/>
        </p:nvCxnSpPr>
        <p:spPr bwMode="auto">
          <a:xfrm flipH="1">
            <a:off x="2525874" y="5170601"/>
            <a:ext cx="1741327" cy="712257"/>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Rectangle 39">
            <a:extLst>
              <a:ext uri="{FF2B5EF4-FFF2-40B4-BE49-F238E27FC236}">
                <a16:creationId xmlns:a16="http://schemas.microsoft.com/office/drawing/2014/main" id="{388E5B27-9290-4AF6-A961-2F4E458D0D94}"/>
              </a:ext>
            </a:extLst>
          </p:cNvPr>
          <p:cNvSpPr/>
          <p:nvPr/>
        </p:nvSpPr>
        <p:spPr>
          <a:xfrm>
            <a:off x="290846" y="3972277"/>
            <a:ext cx="2477473" cy="1015663"/>
          </a:xfrm>
          <a:prstGeom prst="rect">
            <a:avLst/>
          </a:prstGeom>
        </p:spPr>
        <p:txBody>
          <a:bodyPr wrap="none">
            <a:spAutoFit/>
          </a:bodyPr>
          <a:lstStyle/>
          <a:p>
            <a:pPr algn="ctr"/>
            <a:r>
              <a:rPr lang="en-US" sz="2000" dirty="0"/>
              <a:t>Swamp Milkweed</a:t>
            </a:r>
          </a:p>
          <a:p>
            <a:pPr algn="ctr"/>
            <a:r>
              <a:rPr lang="en-US" sz="2000" dirty="0"/>
              <a:t>Full Sun, Wetland (-5)</a:t>
            </a:r>
          </a:p>
          <a:p>
            <a:pPr algn="ctr"/>
            <a:r>
              <a:rPr lang="en-US" sz="2000" dirty="0"/>
              <a:t>Blooms June-Oct.</a:t>
            </a:r>
          </a:p>
        </p:txBody>
      </p:sp>
      <p:cxnSp>
        <p:nvCxnSpPr>
          <p:cNvPr id="41" name="Straight Connector 40">
            <a:extLst>
              <a:ext uri="{FF2B5EF4-FFF2-40B4-BE49-F238E27FC236}">
                <a16:creationId xmlns:a16="http://schemas.microsoft.com/office/drawing/2014/main" id="{C2FD9F82-424A-4121-9D8F-8291F49BFE16}"/>
              </a:ext>
            </a:extLst>
          </p:cNvPr>
          <p:cNvCxnSpPr>
            <a:endCxn id="40" idx="3"/>
          </p:cNvCxnSpPr>
          <p:nvPr/>
        </p:nvCxnSpPr>
        <p:spPr bwMode="auto">
          <a:xfrm flipH="1">
            <a:off x="2768319" y="4329948"/>
            <a:ext cx="1498882" cy="150161"/>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44">
            <a:extLst>
              <a:ext uri="{FF2B5EF4-FFF2-40B4-BE49-F238E27FC236}">
                <a16:creationId xmlns:a16="http://schemas.microsoft.com/office/drawing/2014/main" id="{0F550030-8C21-4C6E-BEC8-D41CFE555150}"/>
              </a:ext>
            </a:extLst>
          </p:cNvPr>
          <p:cNvSpPr/>
          <p:nvPr/>
        </p:nvSpPr>
        <p:spPr>
          <a:xfrm>
            <a:off x="211852" y="2465534"/>
            <a:ext cx="2683748" cy="1631216"/>
          </a:xfrm>
          <a:prstGeom prst="rect">
            <a:avLst/>
          </a:prstGeom>
        </p:spPr>
        <p:txBody>
          <a:bodyPr wrap="none">
            <a:spAutoFit/>
          </a:bodyPr>
          <a:lstStyle/>
          <a:p>
            <a:pPr algn="ctr"/>
            <a:r>
              <a:rPr lang="en-US" sz="2000" dirty="0"/>
              <a:t>Blue Vervain</a:t>
            </a:r>
          </a:p>
          <a:p>
            <a:pPr algn="ctr"/>
            <a:r>
              <a:rPr lang="en-US" sz="2000" dirty="0"/>
              <a:t>Partial-Full Sun</a:t>
            </a:r>
          </a:p>
          <a:p>
            <a:pPr algn="ctr"/>
            <a:r>
              <a:rPr lang="en-US" sz="2000" dirty="0"/>
              <a:t>Fac. Wet (-3)</a:t>
            </a:r>
          </a:p>
          <a:p>
            <a:pPr algn="ctr"/>
            <a:r>
              <a:rPr lang="en-US" sz="2000" dirty="0"/>
              <a:t>June-Aug (4 </a:t>
            </a:r>
            <a:r>
              <a:rPr lang="en-US" sz="2000" dirty="0" err="1"/>
              <a:t>wk</a:t>
            </a:r>
            <a:r>
              <a:rPr lang="en-US" sz="2000" dirty="0"/>
              <a:t> Bloom)</a:t>
            </a:r>
          </a:p>
          <a:p>
            <a:pPr algn="ctr"/>
            <a:endParaRPr lang="en-US" sz="2000" dirty="0"/>
          </a:p>
        </p:txBody>
      </p:sp>
      <p:cxnSp>
        <p:nvCxnSpPr>
          <p:cNvPr id="46" name="Straight Connector 45">
            <a:extLst>
              <a:ext uri="{FF2B5EF4-FFF2-40B4-BE49-F238E27FC236}">
                <a16:creationId xmlns:a16="http://schemas.microsoft.com/office/drawing/2014/main" id="{2B34D3FD-4BBB-488F-A176-051285740BF4}"/>
              </a:ext>
            </a:extLst>
          </p:cNvPr>
          <p:cNvCxnSpPr/>
          <p:nvPr/>
        </p:nvCxnSpPr>
        <p:spPr bwMode="auto">
          <a:xfrm flipH="1" flipV="1">
            <a:off x="2438400" y="3168886"/>
            <a:ext cx="2160784" cy="103899"/>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Rectangle 51">
            <a:extLst>
              <a:ext uri="{FF2B5EF4-FFF2-40B4-BE49-F238E27FC236}">
                <a16:creationId xmlns:a16="http://schemas.microsoft.com/office/drawing/2014/main" id="{624B8E7B-6462-416A-A86D-A29BF34B2891}"/>
              </a:ext>
            </a:extLst>
          </p:cNvPr>
          <p:cNvSpPr/>
          <p:nvPr/>
        </p:nvSpPr>
        <p:spPr>
          <a:xfrm>
            <a:off x="186690" y="1096704"/>
            <a:ext cx="2770823" cy="1323439"/>
          </a:xfrm>
          <a:prstGeom prst="rect">
            <a:avLst/>
          </a:prstGeom>
        </p:spPr>
        <p:txBody>
          <a:bodyPr wrap="none">
            <a:spAutoFit/>
          </a:bodyPr>
          <a:lstStyle/>
          <a:p>
            <a:pPr algn="ctr"/>
            <a:r>
              <a:rPr lang="en-US" sz="2000" dirty="0"/>
              <a:t>Winterberry</a:t>
            </a:r>
          </a:p>
          <a:p>
            <a:pPr algn="ctr"/>
            <a:r>
              <a:rPr lang="en-US" sz="2000" dirty="0"/>
              <a:t>Shade-Sun, Fac. Wet (-3)</a:t>
            </a:r>
          </a:p>
          <a:p>
            <a:pPr algn="ctr"/>
            <a:r>
              <a:rPr lang="en-US" sz="2000" dirty="0"/>
              <a:t>Blooms May-July</a:t>
            </a:r>
          </a:p>
          <a:p>
            <a:pPr algn="ctr"/>
            <a:endParaRPr lang="en-US" sz="2000" dirty="0"/>
          </a:p>
        </p:txBody>
      </p:sp>
      <p:cxnSp>
        <p:nvCxnSpPr>
          <p:cNvPr id="53" name="Straight Connector 52">
            <a:extLst>
              <a:ext uri="{FF2B5EF4-FFF2-40B4-BE49-F238E27FC236}">
                <a16:creationId xmlns:a16="http://schemas.microsoft.com/office/drawing/2014/main" id="{D4AF6401-1131-4553-821C-6C36E088C639}"/>
              </a:ext>
            </a:extLst>
          </p:cNvPr>
          <p:cNvCxnSpPr/>
          <p:nvPr/>
        </p:nvCxnSpPr>
        <p:spPr bwMode="auto">
          <a:xfrm flipH="1" flipV="1">
            <a:off x="2525874" y="2061910"/>
            <a:ext cx="2209341" cy="878983"/>
          </a:xfrm>
          <a:prstGeom prst="line">
            <a:avLst/>
          </a:prstGeom>
          <a:solidFill>
            <a:schemeClr val="accent1"/>
          </a:solidFill>
          <a:ln w="381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32722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orestedHydroReg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304800" y="1524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rgbClr val="FFCC66"/>
                </a:solidFill>
                <a:effectLst>
                  <a:outerShdw blurRad="38100" dist="38100" dir="2700000" algn="tl">
                    <a:srgbClr val="000000">
                      <a:alpha val="43137"/>
                    </a:srgbClr>
                  </a:outerShdw>
                </a:effectLst>
                <a:latin typeface="+mj-lt"/>
              </a:rPr>
              <a:t>Natural Conditions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a:blip r:embed="rId3">
            <a:alphaModFix/>
          </a:blip>
          <a:stretch>
            <a:fillRect/>
          </a:stretch>
        </p:blipFill>
        <p:spPr>
          <a:xfrm>
            <a:off x="5468691" y="857250"/>
            <a:ext cx="3423716" cy="5143500"/>
          </a:xfrm>
          <a:prstGeom prst="rect">
            <a:avLst/>
          </a:prstGeom>
          <a:noFill/>
          <a:ln>
            <a:noFill/>
          </a:ln>
        </p:spPr>
      </p:pic>
      <p:sp>
        <p:nvSpPr>
          <p:cNvPr id="69" name="Shape 69"/>
          <p:cNvSpPr txBox="1">
            <a:spLocks noGrp="1"/>
          </p:cNvSpPr>
          <p:nvPr>
            <p:ph type="title"/>
          </p:nvPr>
        </p:nvSpPr>
        <p:spPr>
          <a:xfrm>
            <a:off x="146387" y="381000"/>
            <a:ext cx="5402625" cy="1364725"/>
          </a:xfrm>
          <a:prstGeom prst="rect">
            <a:avLst/>
          </a:prstGeom>
        </p:spPr>
        <p:txBody>
          <a:bodyPr vert="horz" wrap="square" lIns="91425" tIns="91425" rIns="91425" bIns="91425" numCol="1" anchor="t" anchorCtr="0" compatLnSpc="1">
            <a:prstTxWarp prst="textNoShape">
              <a:avLst/>
            </a:prstTxWarp>
            <a:noAutofit/>
          </a:bodyPr>
          <a:lstStyle/>
          <a:p>
            <a:r>
              <a:rPr lang="en" dirty="0"/>
              <a:t>Rain Garden Maintenance: Why?</a:t>
            </a:r>
          </a:p>
        </p:txBody>
      </p:sp>
      <p:sp>
        <p:nvSpPr>
          <p:cNvPr id="70" name="Shape 70"/>
          <p:cNvSpPr txBox="1">
            <a:spLocks noGrp="1"/>
          </p:cNvSpPr>
          <p:nvPr>
            <p:ph type="body" idx="1"/>
          </p:nvPr>
        </p:nvSpPr>
        <p:spPr>
          <a:xfrm>
            <a:off x="284350" y="2018100"/>
            <a:ext cx="5126700" cy="3416400"/>
          </a:xfrm>
          <a:prstGeom prst="rect">
            <a:avLst/>
          </a:prstGeom>
        </p:spPr>
        <p:txBody>
          <a:bodyPr vert="horz" wrap="square" lIns="91425" tIns="91425" rIns="91425" bIns="91425" numCol="1" anchor="t" anchorCtr="0" compatLnSpc="1">
            <a:prstTxWarp prst="textNoShape">
              <a:avLst/>
            </a:prstTxWarp>
            <a:noAutofit/>
          </a:bodyPr>
          <a:lstStyle/>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To help plants become better established (fill in)</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Better establishment=</a:t>
            </a:r>
          </a:p>
          <a:p>
            <a:pPr marL="914400" lvl="1">
              <a:buFont typeface="Arial" panose="020B0604020202020204" pitchFamily="34" charset="0"/>
              <a:buChar char="•"/>
            </a:pPr>
            <a:r>
              <a:rPr lang="en" sz="2000" kern="1200" dirty="0">
                <a:solidFill>
                  <a:srgbClr val="FFFFCC"/>
                </a:solidFill>
                <a:latin typeface="Times New Roman" panose="02020603050405020304" pitchFamily="18" charset="0"/>
              </a:rPr>
              <a:t>Less future maintenance</a:t>
            </a:r>
          </a:p>
          <a:p>
            <a:pPr marL="914400" lvl="1">
              <a:buFont typeface="Arial" panose="020B0604020202020204" pitchFamily="34" charset="0"/>
              <a:buChar char="•"/>
            </a:pPr>
            <a:r>
              <a:rPr lang="en" sz="2000" kern="1200" dirty="0">
                <a:solidFill>
                  <a:srgbClr val="FFFFCC"/>
                </a:solidFill>
                <a:latin typeface="Times New Roman" panose="02020603050405020304" pitchFamily="18" charset="0"/>
              </a:rPr>
              <a:t>Better habitat for birds, pollinators etc</a:t>
            </a:r>
          </a:p>
          <a:p>
            <a:pPr marL="914400" lvl="1">
              <a:buFont typeface="Arial" panose="020B0604020202020204" pitchFamily="34" charset="0"/>
              <a:buChar char="•"/>
            </a:pPr>
            <a:r>
              <a:rPr lang="en" sz="2000" kern="1200" dirty="0">
                <a:solidFill>
                  <a:srgbClr val="FFFFCC"/>
                </a:solidFill>
                <a:latin typeface="Times New Roman" panose="02020603050405020304" pitchFamily="18" charset="0"/>
              </a:rPr>
              <a:t>Keeps gardens efficient at treating stormwater</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Improves Aesthetic</a:t>
            </a:r>
          </a:p>
          <a:p>
            <a:pPr marL="914400" lvl="1">
              <a:buFont typeface="Arial" panose="020B0604020202020204" pitchFamily="34" charset="0"/>
              <a:buChar char="•"/>
            </a:pPr>
            <a:r>
              <a:rPr lang="en" sz="2000" kern="1200" dirty="0">
                <a:solidFill>
                  <a:srgbClr val="FFFFCC"/>
                </a:solidFill>
                <a:latin typeface="Times New Roman" panose="02020603050405020304" pitchFamily="18" charset="0"/>
              </a:rPr>
              <a:t>Can compete with function</a:t>
            </a:r>
          </a:p>
        </p:txBody>
      </p:sp>
      <p:pic>
        <p:nvPicPr>
          <p:cNvPr id="5" name="Shape 62">
            <a:extLst>
              <a:ext uri="{FF2B5EF4-FFF2-40B4-BE49-F238E27FC236}">
                <a16:creationId xmlns:a16="http://schemas.microsoft.com/office/drawing/2014/main" id="{5803FE4F-CCDB-4517-8AC7-49786F4283B8}"/>
              </a:ext>
            </a:extLst>
          </p:cNvPr>
          <p:cNvPicPr preferRelativeResize="0"/>
          <p:nvPr/>
        </p:nvPicPr>
        <p:blipFill>
          <a:blip r:embed="rId4">
            <a:alphaModFix/>
          </a:blip>
          <a:stretch>
            <a:fillRect/>
          </a:stretch>
        </p:blipFill>
        <p:spPr>
          <a:xfrm>
            <a:off x="7513458" y="5297712"/>
            <a:ext cx="1378949" cy="1406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a:blip r:embed="rId3">
            <a:alphaModFix/>
          </a:blip>
          <a:stretch>
            <a:fillRect/>
          </a:stretch>
        </p:blipFill>
        <p:spPr>
          <a:xfrm>
            <a:off x="914400" y="1371600"/>
            <a:ext cx="3423716" cy="5143500"/>
          </a:xfrm>
          <a:prstGeom prst="rect">
            <a:avLst/>
          </a:prstGeom>
          <a:noFill/>
          <a:ln>
            <a:noFill/>
          </a:ln>
        </p:spPr>
      </p:pic>
      <p:sp>
        <p:nvSpPr>
          <p:cNvPr id="69" name="Shape 69"/>
          <p:cNvSpPr txBox="1">
            <a:spLocks noGrp="1"/>
          </p:cNvSpPr>
          <p:nvPr>
            <p:ph type="title"/>
          </p:nvPr>
        </p:nvSpPr>
        <p:spPr>
          <a:xfrm>
            <a:off x="146387" y="381000"/>
            <a:ext cx="7016413" cy="1364725"/>
          </a:xfrm>
          <a:prstGeom prst="rect">
            <a:avLst/>
          </a:prstGeom>
        </p:spPr>
        <p:txBody>
          <a:bodyPr vert="horz" wrap="square" lIns="91425" tIns="91425" rIns="91425" bIns="91425" numCol="1" anchor="t" anchorCtr="0" compatLnSpc="1">
            <a:prstTxWarp prst="textNoShape">
              <a:avLst/>
            </a:prstTxWarp>
            <a:noAutofit/>
          </a:bodyPr>
          <a:lstStyle/>
          <a:p>
            <a:r>
              <a:rPr lang="en" dirty="0"/>
              <a:t>Ideally after a few years</a:t>
            </a:r>
          </a:p>
        </p:txBody>
      </p:sp>
      <p:pic>
        <p:nvPicPr>
          <p:cNvPr id="6" name="Shape 185" descr="24f3a38e-8416-4eee-bc42-a70af9e3b125.jpg">
            <a:extLst>
              <a:ext uri="{FF2B5EF4-FFF2-40B4-BE49-F238E27FC236}">
                <a16:creationId xmlns:a16="http://schemas.microsoft.com/office/drawing/2014/main" id="{2385B575-056C-4DC2-A434-C8CC840E9A49}"/>
              </a:ext>
            </a:extLst>
          </p:cNvPr>
          <p:cNvPicPr preferRelativeResize="0"/>
          <p:nvPr/>
        </p:nvPicPr>
        <p:blipFill>
          <a:blip r:embed="rId4">
            <a:alphaModFix/>
          </a:blip>
          <a:stretch>
            <a:fillRect/>
          </a:stretch>
        </p:blipFill>
        <p:spPr>
          <a:xfrm>
            <a:off x="5011992" y="1383436"/>
            <a:ext cx="3598608" cy="5131663"/>
          </a:xfrm>
          <a:prstGeom prst="rect">
            <a:avLst/>
          </a:prstGeom>
          <a:noFill/>
          <a:ln>
            <a:noFill/>
          </a:ln>
        </p:spPr>
      </p:pic>
      <p:sp>
        <p:nvSpPr>
          <p:cNvPr id="2" name="Arrow: Right 1">
            <a:extLst>
              <a:ext uri="{FF2B5EF4-FFF2-40B4-BE49-F238E27FC236}">
                <a16:creationId xmlns:a16="http://schemas.microsoft.com/office/drawing/2014/main" id="{0F9A2D83-9C28-486D-A5EB-493B2BC27C7D}"/>
              </a:ext>
            </a:extLst>
          </p:cNvPr>
          <p:cNvSpPr/>
          <p:nvPr/>
        </p:nvSpPr>
        <p:spPr bwMode="auto">
          <a:xfrm>
            <a:off x="4414316" y="3581400"/>
            <a:ext cx="538684" cy="6096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51373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334024" y="381000"/>
            <a:ext cx="4565100" cy="1603550"/>
          </a:xfrm>
          <a:prstGeom prst="rect">
            <a:avLst/>
          </a:prstGeom>
        </p:spPr>
        <p:txBody>
          <a:bodyPr vert="horz" wrap="square" lIns="91425" tIns="91425" rIns="91425" bIns="91425" numCol="1" anchor="t" anchorCtr="0" compatLnSpc="1">
            <a:prstTxWarp prst="textNoShape">
              <a:avLst/>
            </a:prstTxWarp>
            <a:noAutofit/>
          </a:bodyPr>
          <a:lstStyle/>
          <a:p>
            <a:r>
              <a:rPr lang="en" dirty="0"/>
              <a:t>Rain Garden Maintenance</a:t>
            </a:r>
          </a:p>
        </p:txBody>
      </p:sp>
      <p:sp>
        <p:nvSpPr>
          <p:cNvPr id="84" name="Shape 84"/>
          <p:cNvSpPr txBox="1">
            <a:spLocks noGrp="1"/>
          </p:cNvSpPr>
          <p:nvPr>
            <p:ph type="body" idx="1"/>
          </p:nvPr>
        </p:nvSpPr>
        <p:spPr>
          <a:xfrm>
            <a:off x="4350300" y="1984550"/>
            <a:ext cx="4715435" cy="3416400"/>
          </a:xfrm>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dirty="0"/>
              <a:t>Weed Control</a:t>
            </a:r>
          </a:p>
          <a:p>
            <a:pPr marL="457200" indent="-228600"/>
            <a:r>
              <a:rPr lang="en" dirty="0"/>
              <a:t>Pruning/thinning</a:t>
            </a:r>
          </a:p>
          <a:p>
            <a:pPr marL="457200" indent="-228600"/>
            <a:r>
              <a:rPr lang="en" dirty="0"/>
              <a:t>Removing Sediment and Debris</a:t>
            </a:r>
          </a:p>
          <a:p>
            <a:pPr marL="457200" indent="-228600"/>
            <a:r>
              <a:rPr lang="en" dirty="0"/>
              <a:t>Re-planting</a:t>
            </a:r>
          </a:p>
          <a:p>
            <a:pPr marL="457200" indent="-228600"/>
            <a:r>
              <a:rPr lang="en" dirty="0"/>
              <a:t>Watering</a:t>
            </a:r>
          </a:p>
          <a:p>
            <a:pPr>
              <a:buNone/>
            </a:pPr>
            <a:endParaRPr dirty="0"/>
          </a:p>
        </p:txBody>
      </p:sp>
      <p:pic>
        <p:nvPicPr>
          <p:cNvPr id="85" name="Shape 85" descr="DSCF6060.JPG"/>
          <p:cNvPicPr preferRelativeResize="0"/>
          <p:nvPr/>
        </p:nvPicPr>
        <p:blipFill>
          <a:blip r:embed="rId3">
            <a:alphaModFix/>
          </a:blip>
          <a:stretch>
            <a:fillRect/>
          </a:stretch>
        </p:blipFill>
        <p:spPr>
          <a:xfrm>
            <a:off x="309788" y="857250"/>
            <a:ext cx="3857625"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502385" y="152400"/>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Weed Control: Limiting spread</a:t>
            </a:r>
          </a:p>
        </p:txBody>
      </p:sp>
      <p:sp>
        <p:nvSpPr>
          <p:cNvPr id="129" name="Shape 129"/>
          <p:cNvSpPr txBox="1">
            <a:spLocks noGrp="1"/>
          </p:cNvSpPr>
          <p:nvPr>
            <p:ph type="body" idx="1"/>
          </p:nvPr>
        </p:nvSpPr>
        <p:spPr>
          <a:xfrm>
            <a:off x="152400" y="1186188"/>
            <a:ext cx="8520600" cy="3092550"/>
          </a:xfrm>
          <a:prstGeom prst="rect">
            <a:avLst/>
          </a:prstGeom>
        </p:spPr>
        <p:txBody>
          <a:bodyPr vert="horz" wrap="square" lIns="91425" tIns="91425" rIns="91425" bIns="91425" numCol="1" anchor="t" anchorCtr="0" compatLnSpc="1">
            <a:prstTxWarp prst="textNoShape">
              <a:avLst/>
            </a:prstTxWarp>
            <a:noAutofit/>
          </a:bodyPr>
          <a:lstStyle/>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Most important </a:t>
            </a:r>
            <a:r>
              <a:rPr lang="en-US" sz="2400" kern="1200" dirty="0">
                <a:solidFill>
                  <a:srgbClr val="FFFFCC"/>
                </a:solidFill>
                <a:latin typeface="Times New Roman" panose="02020603050405020304" pitchFamily="18" charset="0"/>
              </a:rPr>
              <a:t>in first few years: Tip the balance towards native plants</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Weed thoroughly once before mid-May, every few weeks after</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If a weed has gone to seed, be careful how you dispose of it</a:t>
            </a:r>
          </a:p>
          <a:p>
            <a:pPr marL="971550" lvl="1">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ea typeface="+mn-ea"/>
                <a:cs typeface="+mn-cs"/>
              </a:rPr>
              <a:t>Good: Yard Waste Bag or Organicycle, Trash if these are not an option.</a:t>
            </a:r>
          </a:p>
          <a:p>
            <a:pPr marL="971550" lvl="1">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ea typeface="+mn-ea"/>
                <a:cs typeface="+mn-cs"/>
              </a:rPr>
              <a:t>Don’t leave dead weeds with seedheads sitting out or in an open compost pile (unless hot composting)</a:t>
            </a:r>
          </a:p>
          <a:p>
            <a:pPr marL="971550" lvl="1">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ea typeface="+mn-ea"/>
                <a:cs typeface="+mn-cs"/>
              </a:rPr>
              <a:t>Check your clothes</a:t>
            </a:r>
          </a:p>
        </p:txBody>
      </p:sp>
      <p:pic>
        <p:nvPicPr>
          <p:cNvPr id="130" name="Shape 130"/>
          <p:cNvPicPr preferRelativeResize="0"/>
          <p:nvPr/>
        </p:nvPicPr>
        <p:blipFill>
          <a:blip r:embed="rId3">
            <a:alphaModFix/>
          </a:blip>
          <a:stretch>
            <a:fillRect/>
          </a:stretch>
        </p:blipFill>
        <p:spPr>
          <a:xfrm>
            <a:off x="3476627" y="5081526"/>
            <a:ext cx="2238373" cy="1697199"/>
          </a:xfrm>
          <a:prstGeom prst="rect">
            <a:avLst/>
          </a:prstGeom>
          <a:noFill/>
          <a:ln>
            <a:noFill/>
          </a:ln>
        </p:spPr>
      </p:pic>
      <p:pic>
        <p:nvPicPr>
          <p:cNvPr id="131" name="Shape 131"/>
          <p:cNvPicPr preferRelativeResize="0"/>
          <p:nvPr/>
        </p:nvPicPr>
        <p:blipFill>
          <a:blip r:embed="rId4">
            <a:alphaModFix/>
          </a:blip>
          <a:stretch>
            <a:fillRect/>
          </a:stretch>
        </p:blipFill>
        <p:spPr>
          <a:xfrm>
            <a:off x="6030100" y="5081526"/>
            <a:ext cx="2351900" cy="1691188"/>
          </a:xfrm>
          <a:prstGeom prst="rect">
            <a:avLst/>
          </a:prstGeom>
          <a:noFill/>
          <a:ln>
            <a:noFill/>
          </a:ln>
        </p:spPr>
      </p:pic>
      <p:pic>
        <p:nvPicPr>
          <p:cNvPr id="132" name="Shape 132"/>
          <p:cNvPicPr preferRelativeResize="0"/>
          <p:nvPr/>
        </p:nvPicPr>
        <p:blipFill>
          <a:blip r:embed="rId5">
            <a:alphaModFix/>
          </a:blip>
          <a:stretch>
            <a:fillRect/>
          </a:stretch>
        </p:blipFill>
        <p:spPr>
          <a:xfrm>
            <a:off x="685800" y="5086350"/>
            <a:ext cx="2590800" cy="1771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6200" y="58561"/>
            <a:ext cx="8839200" cy="572700"/>
          </a:xfrm>
          <a:prstGeom prst="rect">
            <a:avLst/>
          </a:prstGeom>
        </p:spPr>
        <p:txBody>
          <a:bodyPr vert="horz" wrap="square" lIns="91425" tIns="91425" rIns="91425" bIns="91425" numCol="1" anchor="t" anchorCtr="0" compatLnSpc="1">
            <a:prstTxWarp prst="textNoShape">
              <a:avLst/>
            </a:prstTxWarp>
            <a:noAutofit/>
          </a:bodyPr>
          <a:lstStyle/>
          <a:p>
            <a:r>
              <a:rPr lang="en" dirty="0"/>
              <a:t>Weed Control: Pull the whole root</a:t>
            </a:r>
          </a:p>
        </p:txBody>
      </p:sp>
      <p:sp>
        <p:nvSpPr>
          <p:cNvPr id="118" name="Shape 118"/>
          <p:cNvSpPr txBox="1">
            <a:spLocks noGrp="1"/>
          </p:cNvSpPr>
          <p:nvPr>
            <p:ph type="body" idx="1"/>
          </p:nvPr>
        </p:nvSpPr>
        <p:spPr>
          <a:xfrm>
            <a:off x="431803" y="1143000"/>
            <a:ext cx="6273797" cy="3416400"/>
          </a:xfrm>
          <a:prstGeom prst="rect">
            <a:avLst/>
          </a:prstGeom>
        </p:spPr>
        <p:txBody>
          <a:bodyPr vert="horz" wrap="square" lIns="91425" tIns="91425" rIns="91425" bIns="91425" numCol="1" anchor="t" anchorCtr="0" compatLnSpc="1">
            <a:prstTxWarp prst="textNoShape">
              <a:avLst/>
            </a:prstTxWarp>
            <a:noAutofit/>
          </a:bodyPr>
          <a:lstStyle/>
          <a:p>
            <a:r>
              <a:rPr lang="en" sz="2400" kern="1200" dirty="0">
                <a:solidFill>
                  <a:srgbClr val="FFFFCC"/>
                </a:solidFill>
                <a:latin typeface="Times New Roman" panose="02020603050405020304" pitchFamily="18" charset="0"/>
              </a:rPr>
              <a:t>Taproot (Dandelion, Wild Carrot, Bull Thistle, Burdock, Garlic Mustard)</a:t>
            </a:r>
          </a:p>
          <a:p>
            <a:r>
              <a:rPr lang="en" sz="2400" kern="1200" dirty="0">
                <a:solidFill>
                  <a:srgbClr val="FFFFCC"/>
                </a:solidFill>
                <a:latin typeface="Times New Roman" panose="02020603050405020304" pitchFamily="18" charset="0"/>
              </a:rPr>
              <a:t>Fibrous (Clover, Plantain)</a:t>
            </a:r>
          </a:p>
          <a:p>
            <a:r>
              <a:rPr lang="en" sz="2400" kern="1200" dirty="0">
                <a:solidFill>
                  <a:srgbClr val="FFFFCC"/>
                </a:solidFill>
                <a:latin typeface="Times New Roman" panose="02020603050405020304" pitchFamily="18" charset="0"/>
              </a:rPr>
              <a:t>Rhizome (Nutsedge, Most invasive grasses)</a:t>
            </a:r>
          </a:p>
          <a:p>
            <a:pPr>
              <a:buNone/>
            </a:pPr>
            <a:endParaRPr lang="en-US" sz="2400" kern="1200" dirty="0">
              <a:solidFill>
                <a:srgbClr val="FFFFCC"/>
              </a:solidFill>
              <a:latin typeface="Times New Roman" panose="02020603050405020304" pitchFamily="18" charset="0"/>
            </a:endParaRPr>
          </a:p>
          <a:p>
            <a:pPr>
              <a:buNone/>
            </a:pPr>
            <a:r>
              <a:rPr lang="en-US" sz="2400" kern="1200" dirty="0">
                <a:solidFill>
                  <a:srgbClr val="FFFFCC"/>
                </a:solidFill>
                <a:latin typeface="Times New Roman" panose="02020603050405020304" pitchFamily="18" charset="0"/>
              </a:rPr>
              <a:t>*Easiest to get whole root after rain.</a:t>
            </a:r>
          </a:p>
          <a:p>
            <a:pPr>
              <a:buNone/>
            </a:pPr>
            <a:endParaRPr lang="en-US" sz="2400" kern="1200" dirty="0">
              <a:solidFill>
                <a:srgbClr val="FFFFCC"/>
              </a:solidFill>
              <a:latin typeface="Times New Roman" panose="02020603050405020304" pitchFamily="18" charset="0"/>
            </a:endParaRPr>
          </a:p>
          <a:p>
            <a:pPr>
              <a:buNone/>
            </a:pPr>
            <a:endParaRPr lang="en-US"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sz="2400" kern="1200" dirty="0">
              <a:solidFill>
                <a:srgbClr val="FFFFCC"/>
              </a:solidFill>
              <a:latin typeface="Times New Roman" panose="02020603050405020304" pitchFamily="18" charset="0"/>
            </a:endParaRPr>
          </a:p>
          <a:p>
            <a:pPr>
              <a:buNone/>
            </a:pPr>
            <a:endParaRPr dirty="0"/>
          </a:p>
        </p:txBody>
      </p:sp>
      <p:pic>
        <p:nvPicPr>
          <p:cNvPr id="119" name="Shape 119"/>
          <p:cNvPicPr preferRelativeResize="0"/>
          <p:nvPr/>
        </p:nvPicPr>
        <p:blipFill>
          <a:blip r:embed="rId4">
            <a:alphaModFix/>
          </a:blip>
          <a:stretch>
            <a:fillRect/>
          </a:stretch>
        </p:blipFill>
        <p:spPr>
          <a:xfrm>
            <a:off x="4507216" y="3854318"/>
            <a:ext cx="1619100" cy="2838682"/>
          </a:xfrm>
          <a:prstGeom prst="rect">
            <a:avLst/>
          </a:prstGeom>
          <a:noFill/>
          <a:ln>
            <a:noFill/>
          </a:ln>
        </p:spPr>
      </p:pic>
      <p:pic>
        <p:nvPicPr>
          <p:cNvPr id="120" name="Shape 120"/>
          <p:cNvPicPr preferRelativeResize="0"/>
          <p:nvPr/>
        </p:nvPicPr>
        <p:blipFill>
          <a:blip r:embed="rId5">
            <a:alphaModFix/>
          </a:blip>
          <a:stretch>
            <a:fillRect/>
          </a:stretch>
        </p:blipFill>
        <p:spPr>
          <a:xfrm>
            <a:off x="6126316" y="3737503"/>
            <a:ext cx="2472252" cy="2945125"/>
          </a:xfrm>
          <a:prstGeom prst="rect">
            <a:avLst/>
          </a:prstGeom>
          <a:noFill/>
          <a:ln>
            <a:noFill/>
          </a:ln>
        </p:spPr>
      </p:pic>
      <p:pic>
        <p:nvPicPr>
          <p:cNvPr id="121" name="Shape 121"/>
          <p:cNvPicPr preferRelativeResize="0"/>
          <p:nvPr/>
        </p:nvPicPr>
        <p:blipFill>
          <a:blip r:embed="rId6">
            <a:alphaModFix/>
          </a:blip>
          <a:stretch>
            <a:fillRect/>
          </a:stretch>
        </p:blipFill>
        <p:spPr>
          <a:xfrm>
            <a:off x="431803" y="3854318"/>
            <a:ext cx="4084712" cy="2838682"/>
          </a:xfrm>
          <a:prstGeom prst="rect">
            <a:avLst/>
          </a:prstGeom>
          <a:noFill/>
          <a:ln>
            <a:noFill/>
          </a:ln>
        </p:spPr>
      </p:pic>
      <p:pic>
        <p:nvPicPr>
          <p:cNvPr id="123" name="Shape 123"/>
          <p:cNvPicPr preferRelativeResize="0"/>
          <p:nvPr/>
        </p:nvPicPr>
        <p:blipFill>
          <a:blip r:embed="rId7">
            <a:alphaModFix/>
          </a:blip>
          <a:stretch>
            <a:fillRect/>
          </a:stretch>
        </p:blipFill>
        <p:spPr>
          <a:xfrm>
            <a:off x="6135615" y="3071804"/>
            <a:ext cx="2472249" cy="2201855"/>
          </a:xfrm>
          <a:prstGeom prst="rect">
            <a:avLst/>
          </a:prstGeom>
          <a:noFill/>
          <a:ln>
            <a:noFill/>
          </a:ln>
        </p:spPr>
      </p:pic>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81000" y="174706"/>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Weed Control: Other methods</a:t>
            </a:r>
          </a:p>
        </p:txBody>
      </p:sp>
      <p:sp>
        <p:nvSpPr>
          <p:cNvPr id="139" name="Shape 139"/>
          <p:cNvSpPr txBox="1">
            <a:spLocks noGrp="1"/>
          </p:cNvSpPr>
          <p:nvPr>
            <p:ph type="body" idx="1"/>
          </p:nvPr>
        </p:nvSpPr>
        <p:spPr>
          <a:xfrm>
            <a:off x="213548" y="1143000"/>
            <a:ext cx="3339000" cy="3416400"/>
          </a:xfrm>
          <a:prstGeom prst="rect">
            <a:avLst/>
          </a:prstGeom>
        </p:spPr>
        <p:txBody>
          <a:bodyPr vert="horz" wrap="square" lIns="91425" tIns="91425" rIns="91425" bIns="91425" numCol="1" anchor="t" anchorCtr="0" compatLnSpc="1">
            <a:prstTxWarp prst="textNoShape">
              <a:avLst/>
            </a:prstTxWarp>
            <a:noAutofit/>
          </a:bodyPr>
          <a:lstStyle/>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Mulching</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Hand Cultivator, trowel, weeding fork</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Spraying Herbicide</a:t>
            </a:r>
          </a:p>
          <a:p>
            <a:pPr marL="971550" lvl="1">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ea typeface="+mn-ea"/>
                <a:cs typeface="+mn-cs"/>
              </a:rPr>
              <a:t>Generally avoid spraying bc of impacts to insects and nearby native plants</a:t>
            </a:r>
          </a:p>
        </p:txBody>
      </p:sp>
      <p:pic>
        <p:nvPicPr>
          <p:cNvPr id="140" name="Shape 140"/>
          <p:cNvPicPr preferRelativeResize="0"/>
          <p:nvPr/>
        </p:nvPicPr>
        <p:blipFill>
          <a:blip r:embed="rId3">
            <a:alphaModFix/>
          </a:blip>
          <a:stretch>
            <a:fillRect/>
          </a:stretch>
        </p:blipFill>
        <p:spPr>
          <a:xfrm>
            <a:off x="6102953" y="2725531"/>
            <a:ext cx="2827499" cy="2513325"/>
          </a:xfrm>
          <a:prstGeom prst="rect">
            <a:avLst/>
          </a:prstGeom>
          <a:noFill/>
          <a:ln>
            <a:noFill/>
          </a:ln>
        </p:spPr>
      </p:pic>
      <p:pic>
        <p:nvPicPr>
          <p:cNvPr id="141" name="Shape 141"/>
          <p:cNvPicPr preferRelativeResize="0"/>
          <p:nvPr/>
        </p:nvPicPr>
        <p:blipFill>
          <a:blip r:embed="rId4">
            <a:alphaModFix/>
          </a:blip>
          <a:stretch>
            <a:fillRect/>
          </a:stretch>
        </p:blipFill>
        <p:spPr>
          <a:xfrm>
            <a:off x="3761547" y="3423377"/>
            <a:ext cx="2266953" cy="3416399"/>
          </a:xfrm>
          <a:prstGeom prst="rect">
            <a:avLst/>
          </a:prstGeom>
          <a:noFill/>
          <a:ln>
            <a:noFill/>
          </a:ln>
        </p:spPr>
      </p:pic>
      <p:pic>
        <p:nvPicPr>
          <p:cNvPr id="142" name="Shape 142"/>
          <p:cNvPicPr preferRelativeResize="0"/>
          <p:nvPr/>
        </p:nvPicPr>
        <p:blipFill>
          <a:blip r:embed="rId5">
            <a:alphaModFix/>
          </a:blip>
          <a:stretch>
            <a:fillRect/>
          </a:stretch>
        </p:blipFill>
        <p:spPr>
          <a:xfrm>
            <a:off x="1591369" y="4716071"/>
            <a:ext cx="2095725" cy="2095725"/>
          </a:xfrm>
          <a:prstGeom prst="rect">
            <a:avLst/>
          </a:prstGeom>
          <a:noFill/>
          <a:ln>
            <a:noFill/>
          </a:ln>
        </p:spPr>
      </p:pic>
      <p:pic>
        <p:nvPicPr>
          <p:cNvPr id="143" name="Shape 143"/>
          <p:cNvPicPr preferRelativeResize="0"/>
          <p:nvPr/>
        </p:nvPicPr>
        <p:blipFill>
          <a:blip r:embed="rId6">
            <a:alphaModFix/>
          </a:blip>
          <a:stretch>
            <a:fillRect/>
          </a:stretch>
        </p:blipFill>
        <p:spPr>
          <a:xfrm>
            <a:off x="6102953" y="5242747"/>
            <a:ext cx="2827499" cy="1591983"/>
          </a:xfrm>
          <a:prstGeom prst="rect">
            <a:avLst/>
          </a:prstGeom>
          <a:noFill/>
          <a:ln>
            <a:noFill/>
          </a:ln>
        </p:spPr>
      </p:pic>
      <p:sp>
        <p:nvSpPr>
          <p:cNvPr id="2" name="Rectangle 1">
            <a:extLst>
              <a:ext uri="{FF2B5EF4-FFF2-40B4-BE49-F238E27FC236}">
                <a16:creationId xmlns:a16="http://schemas.microsoft.com/office/drawing/2014/main" id="{36952312-2C6A-44A5-B7DC-203DC39B36C8}"/>
              </a:ext>
            </a:extLst>
          </p:cNvPr>
          <p:cNvSpPr/>
          <p:nvPr/>
        </p:nvSpPr>
        <p:spPr>
          <a:xfrm>
            <a:off x="3778563" y="1371600"/>
            <a:ext cx="4572000" cy="1200329"/>
          </a:xfrm>
          <a:prstGeom prst="rect">
            <a:avLst/>
          </a:prstGeom>
        </p:spPr>
        <p:txBody>
          <a:bodyPr>
            <a:spAutoFit/>
          </a:bodyPr>
          <a:lstStyle/>
          <a:p>
            <a:pPr marL="228600">
              <a:spcAft>
                <a:spcPts val="0"/>
              </a:spcAft>
            </a:pPr>
            <a:r>
              <a:rPr lang="en" dirty="0">
                <a:solidFill>
                  <a:srgbClr val="FFFFCC"/>
                </a:solidFill>
                <a:effectLst>
                  <a:outerShdw blurRad="38100" dist="38100" dir="2700000" algn="tl">
                    <a:srgbClr val="000000"/>
                  </a:outerShdw>
                </a:effectLst>
                <a:hlinkClick r:id="rId7">
                  <a:extLst>
                    <a:ext uri="{A12FA001-AC4F-418D-AE19-62706E023703}">
                      <ahyp:hlinkClr xmlns:ahyp="http://schemas.microsoft.com/office/drawing/2018/hyperlinkcolor" val="tx"/>
                    </a:ext>
                  </a:extLst>
                </a:hlinkClick>
              </a:rPr>
              <a:t>Weed ID: </a:t>
            </a:r>
            <a:r>
              <a:rPr lang="en" u="sng" dirty="0">
                <a:solidFill>
                  <a:schemeClr val="hlink"/>
                </a:solidFill>
                <a:hlinkClick r:id="rId7"/>
              </a:rPr>
              <a:t>http://www.msuturfweeds.net/id-tool/broadleaf/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87345"/>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Pruning/Thinning</a:t>
            </a:r>
          </a:p>
        </p:txBody>
      </p:sp>
      <p:sp>
        <p:nvSpPr>
          <p:cNvPr id="149" name="Shape 149"/>
          <p:cNvSpPr txBox="1">
            <a:spLocks noGrp="1"/>
          </p:cNvSpPr>
          <p:nvPr>
            <p:ph type="body" idx="1"/>
          </p:nvPr>
        </p:nvSpPr>
        <p:spPr>
          <a:xfrm>
            <a:off x="304800" y="1143000"/>
            <a:ext cx="4845126" cy="3416400"/>
          </a:xfrm>
          <a:prstGeom prst="rect">
            <a:avLst/>
          </a:prstGeom>
        </p:spPr>
        <p:txBody>
          <a:bodyPr vert="horz" wrap="square" lIns="91425" tIns="91425" rIns="91425" bIns="91425" numCol="1" anchor="t" anchorCtr="0" compatLnSpc="1">
            <a:prstTxWarp prst="textNoShape">
              <a:avLst/>
            </a:prstTxWarp>
            <a:noAutofit/>
          </a:bodyPr>
          <a:lstStyle/>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Thin out those that are taking over</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Move plants to fill in</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Prune/maintain trees &amp; shrubs</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Remove dead plant material after following spring</a:t>
            </a:r>
          </a:p>
        </p:txBody>
      </p:sp>
      <p:pic>
        <p:nvPicPr>
          <p:cNvPr id="150" name="Shape 150"/>
          <p:cNvPicPr preferRelativeResize="0"/>
          <p:nvPr/>
        </p:nvPicPr>
        <p:blipFill>
          <a:blip r:embed="rId3">
            <a:alphaModFix/>
          </a:blip>
          <a:stretch>
            <a:fillRect/>
          </a:stretch>
        </p:blipFill>
        <p:spPr>
          <a:xfrm>
            <a:off x="7343150" y="1143000"/>
            <a:ext cx="1685525" cy="2835175"/>
          </a:xfrm>
          <a:prstGeom prst="rect">
            <a:avLst/>
          </a:prstGeom>
          <a:noFill/>
          <a:ln>
            <a:noFill/>
          </a:ln>
        </p:spPr>
      </p:pic>
      <p:pic>
        <p:nvPicPr>
          <p:cNvPr id="151" name="Shape 151"/>
          <p:cNvPicPr preferRelativeResize="0"/>
          <p:nvPr/>
        </p:nvPicPr>
        <p:blipFill>
          <a:blip r:embed="rId4">
            <a:alphaModFix/>
          </a:blip>
          <a:stretch>
            <a:fillRect/>
          </a:stretch>
        </p:blipFill>
        <p:spPr>
          <a:xfrm>
            <a:off x="3038361" y="3429000"/>
            <a:ext cx="2244801" cy="3270355"/>
          </a:xfrm>
          <a:prstGeom prst="rect">
            <a:avLst/>
          </a:prstGeom>
          <a:noFill/>
          <a:ln>
            <a:noFill/>
          </a:ln>
        </p:spPr>
      </p:pic>
      <p:pic>
        <p:nvPicPr>
          <p:cNvPr id="152" name="Shape 152"/>
          <p:cNvPicPr preferRelativeResize="0"/>
          <p:nvPr/>
        </p:nvPicPr>
        <p:blipFill rotWithShape="1">
          <a:blip r:embed="rId5">
            <a:alphaModFix/>
          </a:blip>
          <a:srcRect l="11520" b="685"/>
          <a:stretch/>
        </p:blipFill>
        <p:spPr>
          <a:xfrm>
            <a:off x="5295275" y="2209800"/>
            <a:ext cx="2047875" cy="3057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5905590" y="2556177"/>
            <a:ext cx="3048000" cy="2286000"/>
          </a:xfrm>
          <a:prstGeom prst="rect">
            <a:avLst/>
          </a:prstGeom>
          <a:noFill/>
          <a:ln>
            <a:noFill/>
          </a:ln>
        </p:spPr>
      </p:pic>
      <p:sp>
        <p:nvSpPr>
          <p:cNvPr id="158" name="Shape 158"/>
          <p:cNvSpPr txBox="1">
            <a:spLocks noGrp="1"/>
          </p:cNvSpPr>
          <p:nvPr>
            <p:ph type="title"/>
          </p:nvPr>
        </p:nvSpPr>
        <p:spPr>
          <a:xfrm>
            <a:off x="311700" y="152400"/>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Benefits of leaving dead plant material</a:t>
            </a:r>
          </a:p>
        </p:txBody>
      </p:sp>
      <p:sp>
        <p:nvSpPr>
          <p:cNvPr id="159" name="Shape 159"/>
          <p:cNvSpPr txBox="1">
            <a:spLocks noGrp="1"/>
          </p:cNvSpPr>
          <p:nvPr>
            <p:ph type="body" idx="1"/>
          </p:nvPr>
        </p:nvSpPr>
        <p:spPr>
          <a:xfrm>
            <a:off x="373874" y="1680053"/>
            <a:ext cx="5507206" cy="1708200"/>
          </a:xfrm>
          <a:prstGeom prst="rect">
            <a:avLst/>
          </a:prstGeom>
        </p:spPr>
        <p:txBody>
          <a:bodyPr vert="horz" wrap="square" lIns="91425" tIns="91425" rIns="91425" bIns="91425" numCol="1" anchor="t" anchorCtr="0" compatLnSpc="1">
            <a:prstTxWarp prst="textNoShape">
              <a:avLst/>
            </a:prstTxWarp>
            <a:noAutofit/>
          </a:bodyPr>
          <a:lstStyle/>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Benefits local biodiversity</a:t>
            </a:r>
          </a:p>
          <a:p>
            <a:pPr marL="971550" lvl="1">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ea typeface="+mn-ea"/>
                <a:cs typeface="+mn-cs"/>
              </a:rPr>
              <a:t>Bug and bird food and habitat</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Spreads native seed</a:t>
            </a:r>
          </a:p>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Can be beautiful through winter</a:t>
            </a:r>
          </a:p>
        </p:txBody>
      </p:sp>
      <p:pic>
        <p:nvPicPr>
          <p:cNvPr id="160" name="Shape 160"/>
          <p:cNvPicPr preferRelativeResize="0"/>
          <p:nvPr/>
        </p:nvPicPr>
        <p:blipFill>
          <a:blip r:embed="rId4">
            <a:alphaModFix/>
          </a:blip>
          <a:stretch>
            <a:fillRect/>
          </a:stretch>
        </p:blipFill>
        <p:spPr>
          <a:xfrm>
            <a:off x="5930101" y="4817763"/>
            <a:ext cx="3047999" cy="1741707"/>
          </a:xfrm>
          <a:prstGeom prst="rect">
            <a:avLst/>
          </a:prstGeom>
          <a:noFill/>
          <a:ln>
            <a:noFill/>
          </a:ln>
        </p:spPr>
      </p:pic>
      <p:pic>
        <p:nvPicPr>
          <p:cNvPr id="161" name="Shape 161"/>
          <p:cNvPicPr preferRelativeResize="0"/>
          <p:nvPr/>
        </p:nvPicPr>
        <p:blipFill>
          <a:blip r:embed="rId5">
            <a:alphaModFix/>
          </a:blip>
          <a:stretch>
            <a:fillRect/>
          </a:stretch>
        </p:blipFill>
        <p:spPr>
          <a:xfrm>
            <a:off x="3470901" y="3352800"/>
            <a:ext cx="2459199" cy="3205299"/>
          </a:xfrm>
          <a:prstGeom prst="rect">
            <a:avLst/>
          </a:prstGeom>
          <a:noFill/>
          <a:ln>
            <a:noFill/>
          </a:ln>
        </p:spPr>
      </p:pic>
      <p:pic>
        <p:nvPicPr>
          <p:cNvPr id="162" name="Shape 162"/>
          <p:cNvPicPr preferRelativeResize="0"/>
          <p:nvPr/>
        </p:nvPicPr>
        <p:blipFill>
          <a:blip r:embed="rId6">
            <a:alphaModFix/>
          </a:blip>
          <a:stretch>
            <a:fillRect/>
          </a:stretch>
        </p:blipFill>
        <p:spPr>
          <a:xfrm>
            <a:off x="311700" y="4038600"/>
            <a:ext cx="3192491" cy="2519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33760"/>
            <a:ext cx="8520600" cy="982462"/>
          </a:xfrm>
          <a:prstGeom prst="rect">
            <a:avLst/>
          </a:prstGeom>
        </p:spPr>
        <p:txBody>
          <a:bodyPr vert="horz" wrap="square" lIns="91425" tIns="91425" rIns="91425" bIns="91425" numCol="1" anchor="t" anchorCtr="0" compatLnSpc="1">
            <a:prstTxWarp prst="textNoShape">
              <a:avLst/>
            </a:prstTxWarp>
            <a:noAutofit/>
          </a:bodyPr>
          <a:lstStyle/>
          <a:p>
            <a:r>
              <a:rPr lang="en" dirty="0"/>
              <a:t>Re-planting</a:t>
            </a:r>
          </a:p>
        </p:txBody>
      </p:sp>
      <p:sp>
        <p:nvSpPr>
          <p:cNvPr id="168" name="Shape 168"/>
          <p:cNvSpPr txBox="1">
            <a:spLocks noGrp="1"/>
          </p:cNvSpPr>
          <p:nvPr>
            <p:ph type="body" idx="1"/>
          </p:nvPr>
        </p:nvSpPr>
        <p:spPr>
          <a:xfrm>
            <a:off x="301601" y="1371600"/>
            <a:ext cx="4915800" cy="2206822"/>
          </a:xfrm>
          <a:prstGeom prst="rect">
            <a:avLst/>
          </a:prstGeom>
        </p:spPr>
        <p:txBody>
          <a:bodyPr vert="horz" wrap="square" lIns="91425" tIns="91425" rIns="91425" bIns="91425" numCol="1" anchor="t" anchorCtr="0" compatLnSpc="1">
            <a:prstTxWarp prst="textNoShape">
              <a:avLst/>
            </a:prstTxWarp>
            <a:noAutofit/>
          </a:bodyPr>
          <a:lstStyle/>
          <a:p>
            <a:pPr marL="514350" indent="-285750">
              <a:spcAft>
                <a:spcPts val="0"/>
              </a:spcAft>
              <a:buFont typeface="Arial" panose="020B0604020202020204" pitchFamily="34" charset="0"/>
              <a:buChar char="•"/>
            </a:pPr>
            <a:r>
              <a:rPr lang="en" sz="2400" kern="1200" dirty="0">
                <a:solidFill>
                  <a:srgbClr val="FFFFCC"/>
                </a:solidFill>
                <a:latin typeface="Times New Roman" panose="02020603050405020304" pitchFamily="18" charset="0"/>
              </a:rPr>
              <a:t>Take note of where plants didn’t make it each year, fill in with new purchases or transplants from successful parts of garden to maintain cover</a:t>
            </a:r>
          </a:p>
          <a:p>
            <a:pPr marL="228600" indent="0">
              <a:spcAft>
                <a:spcPts val="0"/>
              </a:spcAft>
              <a:buNone/>
            </a:pPr>
            <a:endParaRPr lang="en" sz="2400" kern="1200" dirty="0">
              <a:solidFill>
                <a:srgbClr val="FFFFCC"/>
              </a:solidFill>
              <a:latin typeface="Times New Roman" panose="02020603050405020304" pitchFamily="18" charset="0"/>
            </a:endParaRPr>
          </a:p>
        </p:txBody>
      </p:sp>
      <p:pic>
        <p:nvPicPr>
          <p:cNvPr id="169" name="Shape 169" descr="DSC_0012.jpg"/>
          <p:cNvPicPr preferRelativeResize="0"/>
          <p:nvPr/>
        </p:nvPicPr>
        <p:blipFill>
          <a:blip r:embed="rId3">
            <a:alphaModFix/>
          </a:blip>
          <a:stretch>
            <a:fillRect/>
          </a:stretch>
        </p:blipFill>
        <p:spPr>
          <a:xfrm>
            <a:off x="5656824" y="1590411"/>
            <a:ext cx="3185575" cy="4791097"/>
          </a:xfrm>
          <a:prstGeom prst="rect">
            <a:avLst/>
          </a:prstGeom>
          <a:noFill/>
          <a:ln>
            <a:noFill/>
          </a:ln>
        </p:spPr>
      </p:pic>
      <p:pic>
        <p:nvPicPr>
          <p:cNvPr id="170" name="Shape 170"/>
          <p:cNvPicPr preferRelativeResize="0"/>
          <p:nvPr/>
        </p:nvPicPr>
        <p:blipFill>
          <a:blip r:embed="rId4">
            <a:alphaModFix/>
          </a:blip>
          <a:stretch>
            <a:fillRect/>
          </a:stretch>
        </p:blipFill>
        <p:spPr>
          <a:xfrm>
            <a:off x="838200" y="3733800"/>
            <a:ext cx="3505200" cy="26477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228600"/>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Watering</a:t>
            </a:r>
          </a:p>
        </p:txBody>
      </p:sp>
      <p:sp>
        <p:nvSpPr>
          <p:cNvPr id="176" name="Shape 176"/>
          <p:cNvSpPr txBox="1">
            <a:spLocks noGrp="1"/>
          </p:cNvSpPr>
          <p:nvPr>
            <p:ph type="body" idx="1"/>
          </p:nvPr>
        </p:nvSpPr>
        <p:spPr>
          <a:xfrm>
            <a:off x="173127" y="1447800"/>
            <a:ext cx="5708100" cy="3416400"/>
          </a:xfrm>
          <a:prstGeom prst="rect">
            <a:avLst/>
          </a:prstGeom>
        </p:spPr>
        <p:txBody>
          <a:bodyPr vert="horz" wrap="square" lIns="91425" tIns="91425" rIns="91425" bIns="91425" numCol="1" anchor="t" anchorCtr="0" compatLnSpc="1">
            <a:prstTxWarp prst="textNoShape">
              <a:avLst/>
            </a:prstTxWarp>
            <a:noAutofit/>
          </a:bodyPr>
          <a:lstStyle/>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Water new plants weekly, if no decent rain</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Water older plants in dry spells</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Watering never hurts if drainage is good</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Pay attention to water stress</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Consider a rain barrel</a:t>
            </a: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Increasing organic matter in soil (by adding compost during installation) helps garden absorb and maintain soil moisture</a:t>
            </a:r>
          </a:p>
        </p:txBody>
      </p:sp>
      <p:pic>
        <p:nvPicPr>
          <p:cNvPr id="177" name="Shape 177"/>
          <p:cNvPicPr preferRelativeResize="0"/>
          <p:nvPr/>
        </p:nvPicPr>
        <p:blipFill>
          <a:blip r:embed="rId3">
            <a:alphaModFix/>
          </a:blip>
          <a:stretch>
            <a:fillRect/>
          </a:stretch>
        </p:blipFill>
        <p:spPr>
          <a:xfrm>
            <a:off x="5745598" y="4335112"/>
            <a:ext cx="3225275" cy="2150175"/>
          </a:xfrm>
          <a:prstGeom prst="rect">
            <a:avLst/>
          </a:prstGeom>
          <a:noFill/>
          <a:ln>
            <a:noFill/>
          </a:ln>
        </p:spPr>
      </p:pic>
      <p:pic>
        <p:nvPicPr>
          <p:cNvPr id="178" name="Shape 178"/>
          <p:cNvPicPr preferRelativeResize="0"/>
          <p:nvPr/>
        </p:nvPicPr>
        <p:blipFill>
          <a:blip r:embed="rId4">
            <a:alphaModFix/>
          </a:blip>
          <a:stretch>
            <a:fillRect/>
          </a:stretch>
        </p:blipFill>
        <p:spPr>
          <a:xfrm>
            <a:off x="6469049" y="1197237"/>
            <a:ext cx="2501824" cy="3137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evelopedHydroReg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228600" y="1524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50000"/>
              </a:spcBef>
              <a:buClrTx/>
              <a:buSzTx/>
              <a:buFontTx/>
              <a:buNone/>
            </a:pPr>
            <a:r>
              <a:rPr lang="en-US" altLang="en-US" sz="4000" dirty="0">
                <a:solidFill>
                  <a:srgbClr val="FFCC66"/>
                </a:solidFill>
                <a:effectLst>
                  <a:outerShdw blurRad="38100" dist="38100" dir="2700000" algn="tl">
                    <a:srgbClr val="000000">
                      <a:alpha val="43137"/>
                    </a:srgbClr>
                  </a:outerShdw>
                </a:effectLst>
                <a:latin typeface="+mj-lt"/>
              </a:rPr>
              <a:t>Developed Conditions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243318"/>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Sediment and debris removal</a:t>
            </a:r>
          </a:p>
        </p:txBody>
      </p:sp>
      <p:sp>
        <p:nvSpPr>
          <p:cNvPr id="184" name="Shape 184"/>
          <p:cNvSpPr txBox="1">
            <a:spLocks noGrp="1"/>
          </p:cNvSpPr>
          <p:nvPr>
            <p:ph type="body" idx="1"/>
          </p:nvPr>
        </p:nvSpPr>
        <p:spPr>
          <a:xfrm>
            <a:off x="465150" y="1676400"/>
            <a:ext cx="3954450" cy="3416400"/>
          </a:xfrm>
          <a:prstGeom prst="rect">
            <a:avLst/>
          </a:prstGeom>
        </p:spPr>
        <p:txBody>
          <a:bodyPr vert="horz" wrap="square" lIns="91425" tIns="91425" rIns="91425" bIns="91425" numCol="1" anchor="t" anchorCtr="0" compatLnSpc="1">
            <a:prstTxWarp prst="textNoShape">
              <a:avLst/>
            </a:prstTxWarp>
            <a:noAutofit/>
          </a:bodyPr>
          <a:lstStyle/>
          <a:p>
            <a:pPr marL="514350" indent="-285750">
              <a:buFont typeface="Arial" panose="020B0604020202020204" pitchFamily="34" charset="0"/>
              <a:buChar char="•"/>
            </a:pPr>
            <a:r>
              <a:rPr lang="en" sz="2800" kern="1200" dirty="0">
                <a:solidFill>
                  <a:srgbClr val="FFFFCC"/>
                </a:solidFill>
                <a:latin typeface="Times New Roman" panose="02020603050405020304" pitchFamily="18" charset="0"/>
              </a:rPr>
              <a:t>Remove leaves and sediment build-up to maintain stowmwater filtration capacity</a:t>
            </a:r>
            <a:endParaRPr sz="2800" kern="1200" dirty="0">
              <a:solidFill>
                <a:srgbClr val="FFFFCC"/>
              </a:solidFill>
              <a:latin typeface="Times New Roman" panose="02020603050405020304" pitchFamily="18" charset="0"/>
            </a:endParaRPr>
          </a:p>
        </p:txBody>
      </p:sp>
      <p:pic>
        <p:nvPicPr>
          <p:cNvPr id="3074" name="Picture 2" descr="Sediment Traps for Rain Gardens">
            <a:extLst>
              <a:ext uri="{FF2B5EF4-FFF2-40B4-BE49-F238E27FC236}">
                <a16:creationId xmlns:a16="http://schemas.microsoft.com/office/drawing/2014/main" id="{C8CC2F62-3301-4FD9-A008-85003F141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413" y="3538700"/>
            <a:ext cx="2225981" cy="2971800"/>
          </a:xfrm>
          <a:prstGeom prst="rect">
            <a:avLst/>
          </a:prstGeom>
          <a:noFill/>
          <a:ln w="127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7" name="Shape 186">
            <a:extLst>
              <a:ext uri="{FF2B5EF4-FFF2-40B4-BE49-F238E27FC236}">
                <a16:creationId xmlns:a16="http://schemas.microsoft.com/office/drawing/2014/main" id="{170B7A59-2B2B-4F35-B49A-824A4902009F}"/>
              </a:ext>
            </a:extLst>
          </p:cNvPr>
          <p:cNvPicPr preferRelativeResize="0"/>
          <p:nvPr/>
        </p:nvPicPr>
        <p:blipFill>
          <a:blip r:embed="rId4">
            <a:alphaModFix/>
          </a:blip>
          <a:stretch>
            <a:fillRect/>
          </a:stretch>
        </p:blipFill>
        <p:spPr>
          <a:xfrm>
            <a:off x="2895600" y="3919700"/>
            <a:ext cx="3612813" cy="2590800"/>
          </a:xfrm>
          <a:prstGeom prst="rect">
            <a:avLst/>
          </a:prstGeom>
          <a:noFill/>
          <a:ln w="12700">
            <a:solidFill>
              <a:schemeClr val="accent4">
                <a:lumMod val="10000"/>
              </a:schemeClr>
            </a:solidFill>
          </a:ln>
        </p:spPr>
      </p:pic>
      <p:pic>
        <p:nvPicPr>
          <p:cNvPr id="3076" name="Picture 4" descr="Sediment Trap – Seeds of Wisdom, LLC">
            <a:extLst>
              <a:ext uri="{FF2B5EF4-FFF2-40B4-BE49-F238E27FC236}">
                <a16:creationId xmlns:a16="http://schemas.microsoft.com/office/drawing/2014/main" id="{699461D5-E85B-419F-B772-FB7E4608B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9994" y="1333130"/>
            <a:ext cx="3454400" cy="2590800"/>
          </a:xfrm>
          <a:prstGeom prst="rect">
            <a:avLst/>
          </a:prstGeom>
          <a:noFill/>
          <a:ln w="1270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AC79-E51D-4E27-9C2A-5E38397FA298}"/>
              </a:ext>
            </a:extLst>
          </p:cNvPr>
          <p:cNvSpPr>
            <a:spLocks noGrp="1"/>
          </p:cNvSpPr>
          <p:nvPr>
            <p:ph type="title"/>
          </p:nvPr>
        </p:nvSpPr>
        <p:spPr>
          <a:xfrm>
            <a:off x="424906" y="213754"/>
            <a:ext cx="8536217" cy="994172"/>
          </a:xfrm>
        </p:spPr>
        <p:txBody>
          <a:bodyPr>
            <a:normAutofit fontScale="90000"/>
          </a:bodyPr>
          <a:lstStyle/>
          <a:p>
            <a:r>
              <a:rPr lang="en-US" dirty="0"/>
              <a:t>WCCD technical assistance for landholders</a:t>
            </a:r>
          </a:p>
        </p:txBody>
      </p:sp>
      <p:sp>
        <p:nvSpPr>
          <p:cNvPr id="4" name="Content Placeholder 2">
            <a:extLst>
              <a:ext uri="{FF2B5EF4-FFF2-40B4-BE49-F238E27FC236}">
                <a16:creationId xmlns:a16="http://schemas.microsoft.com/office/drawing/2014/main" id="{FBBC4636-BFA9-4ED5-910D-516F1A344150}"/>
              </a:ext>
            </a:extLst>
          </p:cNvPr>
          <p:cNvSpPr>
            <a:spLocks noGrp="1"/>
          </p:cNvSpPr>
          <p:nvPr>
            <p:ph idx="1"/>
          </p:nvPr>
        </p:nvSpPr>
        <p:spPr>
          <a:xfrm>
            <a:off x="2780770" y="1600200"/>
            <a:ext cx="6180353" cy="2111051"/>
          </a:xfrm>
        </p:spPr>
        <p:txBody>
          <a:bodyPr>
            <a:normAutofit fontScale="40000" lnSpcReduction="20000"/>
          </a:bodyPr>
          <a:lstStyle/>
          <a:p>
            <a:pPr marL="503635" lvl="1" indent="-160735" defTabSz="257175">
              <a:buClr>
                <a:srgbClr val="8E684C"/>
              </a:buClr>
            </a:pPr>
            <a:r>
              <a:rPr lang="en-US" sz="5500" kern="1200" dirty="0">
                <a:solidFill>
                  <a:srgbClr val="FFFFCC"/>
                </a:solidFill>
                <a:latin typeface="Times New Roman" panose="02020603050405020304" pitchFamily="18" charset="0"/>
                <a:ea typeface="+mn-ea"/>
                <a:cs typeface="+mn-cs"/>
              </a:rPr>
              <a:t>$40 Soil testing and soil amendment advice</a:t>
            </a:r>
          </a:p>
          <a:p>
            <a:pPr marL="503635" lvl="1" indent="-160735" defTabSz="257175">
              <a:buClr>
                <a:srgbClr val="8E684C"/>
              </a:buClr>
            </a:pPr>
            <a:r>
              <a:rPr lang="en-US" sz="5500" kern="1200" dirty="0">
                <a:solidFill>
                  <a:srgbClr val="FFFFCC"/>
                </a:solidFill>
                <a:latin typeface="Times New Roman" panose="02020603050405020304" pitchFamily="18" charset="0"/>
                <a:ea typeface="+mn-ea"/>
                <a:cs typeface="+mn-cs"/>
              </a:rPr>
              <a:t>Technical assistance on </a:t>
            </a:r>
            <a:r>
              <a:rPr lang="en-US" sz="5500" kern="1200" dirty="0">
                <a:solidFill>
                  <a:srgbClr val="FFFFCC"/>
                </a:solidFill>
                <a:latin typeface="Times New Roman" panose="02020603050405020304" pitchFamily="18" charset="0"/>
              </a:rPr>
              <a:t> </a:t>
            </a:r>
            <a:r>
              <a:rPr lang="en-US" sz="5500" b="1" kern="1200" dirty="0">
                <a:solidFill>
                  <a:srgbClr val="FFFFCC"/>
                </a:solidFill>
                <a:latin typeface="Times New Roman" panose="02020603050405020304" pitchFamily="18" charset="0"/>
              </a:rPr>
              <a:t>rain garden planning,</a:t>
            </a:r>
            <a:r>
              <a:rPr lang="en-US" sz="5500" kern="1200" dirty="0">
                <a:solidFill>
                  <a:srgbClr val="FFFFCC"/>
                </a:solidFill>
                <a:latin typeface="Times New Roman" panose="02020603050405020304" pitchFamily="18" charset="0"/>
                <a:ea typeface="+mn-ea"/>
                <a:cs typeface="+mn-cs"/>
              </a:rPr>
              <a:t> composting, pasture assessment, pollinator / wildlife habitat creation or assessment, invasive species control</a:t>
            </a:r>
            <a:r>
              <a:rPr lang="en-US" sz="5500" b="1" kern="1200" dirty="0">
                <a:solidFill>
                  <a:srgbClr val="FFFFCC"/>
                </a:solidFill>
                <a:latin typeface="Times New Roman" panose="02020603050405020304" pitchFamily="18" charset="0"/>
                <a:ea typeface="+mn-ea"/>
                <a:cs typeface="+mn-cs"/>
              </a:rPr>
              <a:t>, </a:t>
            </a:r>
            <a:r>
              <a:rPr lang="en-US" sz="5500" kern="1200" dirty="0">
                <a:solidFill>
                  <a:srgbClr val="FFFFCC"/>
                </a:solidFill>
                <a:latin typeface="Times New Roman" panose="02020603050405020304" pitchFamily="18" charset="0"/>
                <a:ea typeface="+mn-ea"/>
                <a:cs typeface="+mn-cs"/>
              </a:rPr>
              <a:t>cover crops</a:t>
            </a:r>
          </a:p>
          <a:p>
            <a:pPr marL="503635" lvl="1" indent="-160735" defTabSz="257175">
              <a:buClr>
                <a:srgbClr val="8E684C"/>
              </a:buClr>
            </a:pPr>
            <a:r>
              <a:rPr lang="en-US" sz="5500" kern="1200" dirty="0">
                <a:solidFill>
                  <a:srgbClr val="FFFFCC"/>
                </a:solidFill>
                <a:latin typeface="Times New Roman" panose="02020603050405020304" pitchFamily="18" charset="0"/>
                <a:ea typeface="+mn-ea"/>
                <a:cs typeface="+mn-cs"/>
              </a:rPr>
              <a:t>Workshops and webinars on any of the above</a:t>
            </a:r>
            <a:endParaRPr lang="en-US" dirty="0">
              <a:solidFill>
                <a:prstClr val="black"/>
              </a:solidFill>
            </a:endParaRPr>
          </a:p>
        </p:txBody>
      </p:sp>
      <p:pic>
        <p:nvPicPr>
          <p:cNvPr id="5" name="Picture 4">
            <a:extLst>
              <a:ext uri="{FF2B5EF4-FFF2-40B4-BE49-F238E27FC236}">
                <a16:creationId xmlns:a16="http://schemas.microsoft.com/office/drawing/2014/main" id="{A80DB397-B8B9-45BC-9C51-6C9D26AD7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607708"/>
            <a:ext cx="2593990" cy="1945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6783B66-A9E3-4F56-B77E-BA420916181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28600" y="4011587"/>
            <a:ext cx="3847860" cy="2541613"/>
          </a:xfrm>
          <a:prstGeom prst="rect">
            <a:avLst/>
          </a:prstGeom>
          <a:ln w="19050">
            <a:solidFill>
              <a:schemeClr val="tx1"/>
            </a:solidFill>
          </a:ln>
        </p:spPr>
      </p:pic>
      <p:pic>
        <p:nvPicPr>
          <p:cNvPr id="7" name="Picture 6">
            <a:extLst>
              <a:ext uri="{FF2B5EF4-FFF2-40B4-BE49-F238E27FC236}">
                <a16:creationId xmlns:a16="http://schemas.microsoft.com/office/drawing/2014/main" id="{8700C1F7-1021-4CEC-A375-D11E29987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8" r="2229" b="-1"/>
          <a:stretch/>
        </p:blipFill>
        <p:spPr>
          <a:xfrm>
            <a:off x="304800" y="1327080"/>
            <a:ext cx="2629873" cy="2413763"/>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Rectangle 2">
            <a:extLst>
              <a:ext uri="{FF2B5EF4-FFF2-40B4-BE49-F238E27FC236}">
                <a16:creationId xmlns:a16="http://schemas.microsoft.com/office/drawing/2014/main" id="{207698D7-0D83-441A-956C-7DA1671A4D89}"/>
              </a:ext>
            </a:extLst>
          </p:cNvPr>
          <p:cNvSpPr/>
          <p:nvPr/>
        </p:nvSpPr>
        <p:spPr>
          <a:xfrm>
            <a:off x="4572000" y="4495800"/>
            <a:ext cx="1532792" cy="430887"/>
          </a:xfrm>
          <a:prstGeom prst="rect">
            <a:avLst/>
          </a:prstGeom>
        </p:spPr>
        <p:txBody>
          <a:bodyPr wrap="none">
            <a:spAutoFit/>
          </a:bodyPr>
          <a:lstStyle/>
          <a:p>
            <a:r>
              <a:rPr lang="en-US" sz="2200" dirty="0">
                <a:solidFill>
                  <a:srgbClr val="FFFFCC"/>
                </a:solidFill>
                <a:effectLst>
                  <a:outerShdw blurRad="38100" dist="38100" dir="2700000" algn="tl">
                    <a:srgbClr val="000000"/>
                  </a:outerShdw>
                </a:effectLst>
              </a:rPr>
              <a:t>Soil testing </a:t>
            </a:r>
          </a:p>
        </p:txBody>
      </p:sp>
      <p:pic>
        <p:nvPicPr>
          <p:cNvPr id="1026" name="Picture 2" descr="JMC 36&quot;L Soil Sampler with Foot Step">
            <a:extLst>
              <a:ext uri="{FF2B5EF4-FFF2-40B4-BE49-F238E27FC236}">
                <a16:creationId xmlns:a16="http://schemas.microsoft.com/office/drawing/2014/main" id="{457A5378-BCFE-44A1-94B5-D107D0E53A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8432" y="5084109"/>
            <a:ext cx="1469091" cy="146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88361"/>
      </p:ext>
    </p:extLst>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676400" y="443714"/>
            <a:ext cx="8520600" cy="572700"/>
          </a:xfrm>
          <a:prstGeom prst="rect">
            <a:avLst/>
          </a:prstGeom>
        </p:spPr>
        <p:txBody>
          <a:bodyPr vert="horz" wrap="square" lIns="91425" tIns="91425" rIns="91425" bIns="91425" numCol="1" anchor="t" anchorCtr="0" compatLnSpc="1">
            <a:prstTxWarp prst="textNoShape">
              <a:avLst/>
            </a:prstTxWarp>
            <a:noAutofit/>
          </a:bodyPr>
          <a:lstStyle/>
          <a:p>
            <a:r>
              <a:rPr lang="en" dirty="0"/>
              <a:t>Questions?</a:t>
            </a:r>
          </a:p>
        </p:txBody>
      </p:sp>
      <p:pic>
        <p:nvPicPr>
          <p:cNvPr id="193" name="Shape 193"/>
          <p:cNvPicPr preferRelativeResize="0"/>
          <p:nvPr/>
        </p:nvPicPr>
        <p:blipFill>
          <a:blip r:embed="rId3">
            <a:alphaModFix/>
          </a:blip>
          <a:stretch>
            <a:fillRect/>
          </a:stretch>
        </p:blipFill>
        <p:spPr>
          <a:xfrm>
            <a:off x="381000" y="1497647"/>
            <a:ext cx="3200400" cy="1944300"/>
          </a:xfrm>
          <a:prstGeom prst="rect">
            <a:avLst/>
          </a:prstGeom>
          <a:noFill/>
          <a:ln w="12700">
            <a:solidFill>
              <a:schemeClr val="accent4">
                <a:lumMod val="10000"/>
              </a:schemeClr>
            </a:solidFill>
          </a:ln>
        </p:spPr>
      </p:pic>
      <p:pic>
        <p:nvPicPr>
          <p:cNvPr id="194" name="Shape 194"/>
          <p:cNvPicPr preferRelativeResize="0"/>
          <p:nvPr/>
        </p:nvPicPr>
        <p:blipFill>
          <a:blip r:embed="rId4">
            <a:alphaModFix/>
          </a:blip>
          <a:stretch>
            <a:fillRect/>
          </a:stretch>
        </p:blipFill>
        <p:spPr>
          <a:xfrm>
            <a:off x="393577" y="3444536"/>
            <a:ext cx="2043116" cy="2575264"/>
          </a:xfrm>
          <a:prstGeom prst="rect">
            <a:avLst/>
          </a:prstGeom>
          <a:noFill/>
          <a:ln w="12700">
            <a:solidFill>
              <a:schemeClr val="accent4">
                <a:lumMod val="10000"/>
              </a:schemeClr>
            </a:solidFill>
          </a:ln>
        </p:spPr>
      </p:pic>
      <p:pic>
        <p:nvPicPr>
          <p:cNvPr id="195" name="Shape 195"/>
          <p:cNvPicPr preferRelativeResize="0"/>
          <p:nvPr/>
        </p:nvPicPr>
        <p:blipFill>
          <a:blip r:embed="rId5">
            <a:alphaModFix/>
          </a:blip>
          <a:stretch>
            <a:fillRect/>
          </a:stretch>
        </p:blipFill>
        <p:spPr>
          <a:xfrm>
            <a:off x="2436693" y="3439357"/>
            <a:ext cx="2043116" cy="1706663"/>
          </a:xfrm>
          <a:prstGeom prst="rect">
            <a:avLst/>
          </a:prstGeom>
          <a:noFill/>
          <a:ln w="12700">
            <a:solidFill>
              <a:schemeClr val="accent4">
                <a:lumMod val="10000"/>
              </a:schemeClr>
            </a:solidFill>
          </a:ln>
        </p:spPr>
      </p:pic>
      <p:sp>
        <p:nvSpPr>
          <p:cNvPr id="8" name="Shape 184">
            <a:extLst>
              <a:ext uri="{FF2B5EF4-FFF2-40B4-BE49-F238E27FC236}">
                <a16:creationId xmlns:a16="http://schemas.microsoft.com/office/drawing/2014/main" id="{405B38C3-DFB4-4A7F-9BB2-FB093AD2760F}"/>
              </a:ext>
            </a:extLst>
          </p:cNvPr>
          <p:cNvSpPr txBox="1">
            <a:spLocks noGrp="1"/>
          </p:cNvSpPr>
          <p:nvPr>
            <p:ph type="body" idx="1"/>
          </p:nvPr>
        </p:nvSpPr>
        <p:spPr>
          <a:xfrm>
            <a:off x="4343400" y="1879776"/>
            <a:ext cx="4572000" cy="4673423"/>
          </a:xfrm>
          <a:prstGeom prst="rect">
            <a:avLst/>
          </a:prstGeom>
        </p:spPr>
        <p:txBody>
          <a:bodyPr vert="horz" wrap="square" lIns="91425" tIns="91425" rIns="91425" bIns="91425" numCol="1" anchor="t" anchorCtr="0" compatLnSpc="1">
            <a:prstTxWarp prst="textNoShape">
              <a:avLst/>
            </a:prstTxWarp>
            <a:noAutofit/>
          </a:bodyPr>
          <a:lstStyle/>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Contact Joel for technical assistance at: </a:t>
            </a:r>
            <a:r>
              <a:rPr lang="en" sz="2400" kern="1200" dirty="0">
                <a:solidFill>
                  <a:srgbClr val="FFFFCC"/>
                </a:solidFill>
                <a:latin typeface="Times New Roman" panose="02020603050405020304" pitchFamily="18" charset="0"/>
                <a:hlinkClick r:id="rId6"/>
              </a:rPr>
              <a:t>joel.betts@usda.gov</a:t>
            </a:r>
            <a:endParaRPr lang="en" sz="2400" kern="1200" dirty="0">
              <a:solidFill>
                <a:srgbClr val="FFFFCC"/>
              </a:solidFill>
              <a:latin typeface="Times New Roman" panose="02020603050405020304" pitchFamily="18" charset="0"/>
            </a:endParaRPr>
          </a:p>
          <a:p>
            <a:pPr marL="514350" indent="-285750">
              <a:buFont typeface="Arial" panose="020B0604020202020204" pitchFamily="34" charset="0"/>
              <a:buChar char="•"/>
            </a:pPr>
            <a:r>
              <a:rPr lang="en" sz="2400" kern="1200" dirty="0">
                <a:solidFill>
                  <a:srgbClr val="FFFFCC"/>
                </a:solidFill>
                <a:latin typeface="Times New Roman" panose="02020603050405020304" pitchFamily="18" charset="0"/>
              </a:rPr>
              <a:t>Contact Kathryn with questions about seedling sale at:</a:t>
            </a:r>
          </a:p>
          <a:p>
            <a:pPr marL="228600" indent="0">
              <a:buNone/>
            </a:pPr>
            <a:r>
              <a:rPr lang="en" sz="2400" kern="1200" dirty="0">
                <a:solidFill>
                  <a:srgbClr val="FFFFCC"/>
                </a:solidFill>
                <a:latin typeface="Times New Roman" panose="02020603050405020304" pitchFamily="18" charset="0"/>
              </a:rPr>
              <a:t>    </a:t>
            </a:r>
            <a:r>
              <a:rPr lang="en" sz="2400" kern="1200" dirty="0">
                <a:solidFill>
                  <a:srgbClr val="FFFFCC"/>
                </a:solidFill>
                <a:latin typeface="Times New Roman" panose="02020603050405020304" pitchFamily="18" charset="0"/>
                <a:hlinkClick r:id="rId7"/>
              </a:rPr>
              <a:t>wccdplantsale@gmail.com</a:t>
            </a:r>
            <a:endParaRPr lang="en" sz="2400" kern="1200" dirty="0">
              <a:solidFill>
                <a:srgbClr val="FFFFCC"/>
              </a:solidFill>
              <a:latin typeface="Times New Roman" panose="02020603050405020304" pitchFamily="18" charset="0"/>
            </a:endParaRPr>
          </a:p>
          <a:p>
            <a:pPr marL="228600" indent="0">
              <a:buNone/>
            </a:pPr>
            <a:r>
              <a:rPr lang="en" sz="2400" kern="1200" dirty="0">
                <a:solidFill>
                  <a:srgbClr val="FFFFCC"/>
                </a:solidFill>
                <a:latin typeface="Times New Roman" panose="02020603050405020304" pitchFamily="18" charset="0"/>
              </a:rPr>
              <a:t>   </a:t>
            </a:r>
          </a:p>
          <a:p>
            <a:pPr marL="228600" indent="0">
              <a:buNone/>
            </a:pPr>
            <a:r>
              <a:rPr lang="en" sz="2400" kern="1200" dirty="0">
                <a:solidFill>
                  <a:srgbClr val="FFFFCC"/>
                </a:solidFill>
                <a:latin typeface="Times New Roman" panose="02020603050405020304" pitchFamily="18" charset="0"/>
              </a:rPr>
              <a:t>Call us at 508-829-4477 ext 5</a:t>
            </a:r>
          </a:p>
          <a:p>
            <a:pPr marL="228600" indent="0">
              <a:buNone/>
            </a:pPr>
            <a:endParaRPr lang="en" sz="2400" kern="1200" dirty="0">
              <a:solidFill>
                <a:srgbClr val="FFFFCC"/>
              </a:solidFill>
              <a:latin typeface="Times New Roman" panose="02020603050405020304" pitchFamily="18" charset="0"/>
            </a:endParaRPr>
          </a:p>
          <a:p>
            <a:pPr marL="228600" indent="0">
              <a:buNone/>
            </a:pPr>
            <a:endParaRPr lang="en" sz="2400" kern="1200" dirty="0">
              <a:solidFill>
                <a:srgbClr val="FFFFCC"/>
              </a:solidFill>
              <a:latin typeface="Times New Roman" panose="02020603050405020304" pitchFamily="18" charset="0"/>
            </a:endParaRPr>
          </a:p>
          <a:p>
            <a:pPr marL="228600" indent="0">
              <a:buNone/>
            </a:pPr>
            <a:r>
              <a:rPr lang="en" sz="2400" kern="1200" dirty="0">
                <a:solidFill>
                  <a:srgbClr val="FFFFCC"/>
                </a:solidFill>
                <a:latin typeface="Times New Roman" panose="02020603050405020304" pitchFamily="18" charset="0"/>
              </a:rPr>
              <a:t>Order plants online at: </a:t>
            </a:r>
            <a:r>
              <a:rPr lang="en-US" sz="2400" kern="1200" dirty="0">
                <a:solidFill>
                  <a:srgbClr val="FFFFCC"/>
                </a:solidFill>
                <a:latin typeface="Times New Roman" panose="02020603050405020304" pitchFamily="18" charset="0"/>
                <a:hlinkClick r:id="rId8"/>
              </a:rPr>
              <a:t>https://worcesterconservation.org/</a:t>
            </a:r>
            <a:endParaRPr lang="en" sz="2400" kern="1200" dirty="0">
              <a:solidFill>
                <a:srgbClr val="FFFFCC"/>
              </a:solidFill>
              <a:latin typeface="Times New Roman" panose="02020603050405020304" pitchFamily="18" charset="0"/>
            </a:endParaRPr>
          </a:p>
          <a:p>
            <a:pPr marL="228600" indent="0">
              <a:buNone/>
            </a:pPr>
            <a:endParaRPr lang="en" sz="2400" kern="1200" dirty="0">
              <a:solidFill>
                <a:srgbClr val="FFFFCC"/>
              </a:solidFill>
              <a:latin typeface="Times New Roman" panose="02020603050405020304" pitchFamily="18" charset="0"/>
            </a:endParaRPr>
          </a:p>
          <a:p>
            <a:pPr marL="228600" indent="0">
              <a:buNone/>
            </a:pPr>
            <a:endParaRPr sz="2400" kern="1200" dirty="0">
              <a:solidFill>
                <a:srgbClr val="FFFFCC"/>
              </a:solidFill>
              <a:latin typeface="Times New Roman" panose="02020603050405020304" pitchFamily="18" charset="0"/>
            </a:endParaRPr>
          </a:p>
        </p:txBody>
      </p:sp>
      <p:pic>
        <p:nvPicPr>
          <p:cNvPr id="9" name="Picture 8">
            <a:extLst>
              <a:ext uri="{FF2B5EF4-FFF2-40B4-BE49-F238E27FC236}">
                <a16:creationId xmlns:a16="http://schemas.microsoft.com/office/drawing/2014/main" id="{FAFB787A-DCA5-4B99-A474-9EA8AD7883CB}"/>
              </a:ext>
            </a:extLst>
          </p:cNvPr>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86600" y="152400"/>
            <a:ext cx="1724316" cy="1522916"/>
          </a:xfrm>
          <a:prstGeom prst="rect">
            <a:avLst/>
          </a:prstGeom>
          <a:solidFill>
            <a:schemeClr val="tx1"/>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6350"/>
            <a:ext cx="7772400" cy="1143000"/>
          </a:xfrm>
        </p:spPr>
        <p:txBody>
          <a:bodyPr/>
          <a:lstStyle/>
          <a:p>
            <a:pPr>
              <a:defRPr/>
            </a:pPr>
            <a:r>
              <a:rPr lang="en-US" sz="4000">
                <a:solidFill>
                  <a:srgbClr val="FFCC66"/>
                </a:solidFill>
              </a:rPr>
              <a:t>What Happens During Storms</a:t>
            </a:r>
            <a:r>
              <a:rPr lang="en-US" sz="4000" b="1">
                <a:solidFill>
                  <a:schemeClr val="accent2"/>
                </a:solidFill>
              </a:rPr>
              <a:t> </a:t>
            </a:r>
            <a:endParaRPr lang="en-US" sz="4000">
              <a:solidFill>
                <a:schemeClr val="accent2"/>
              </a:solidFill>
            </a:endParaRPr>
          </a:p>
        </p:txBody>
      </p:sp>
      <p:sp>
        <p:nvSpPr>
          <p:cNvPr id="40963" name="Rectangle 3"/>
          <p:cNvSpPr>
            <a:spLocks noGrp="1" noChangeArrowheads="1"/>
          </p:cNvSpPr>
          <p:nvPr>
            <p:ph type="body" sz="half" idx="1"/>
          </p:nvPr>
        </p:nvSpPr>
        <p:spPr>
          <a:xfrm>
            <a:off x="457200" y="1600200"/>
            <a:ext cx="5334000" cy="4953000"/>
          </a:xfrm>
        </p:spPr>
        <p:txBody>
          <a:bodyPr/>
          <a:lstStyle/>
          <a:p>
            <a:pPr marL="7938" indent="-7938">
              <a:buFontTx/>
              <a:buNone/>
              <a:defRPr/>
            </a:pPr>
            <a:r>
              <a:rPr lang="en-US" i="1" dirty="0"/>
              <a:t>Roof</a:t>
            </a:r>
            <a:r>
              <a:rPr lang="en-US" dirty="0"/>
              <a:t>s and </a:t>
            </a:r>
            <a:r>
              <a:rPr lang="en-US" i="1" dirty="0"/>
              <a:t>driveways</a:t>
            </a:r>
            <a:r>
              <a:rPr lang="en-US" dirty="0"/>
              <a:t> drain to catch basins in streets. Storm drain pipes discharge pollutants that harm aquatic life, damage water supplies, increase flooding, and spoil community uses of streams and lakes</a:t>
            </a:r>
          </a:p>
        </p:txBody>
      </p:sp>
      <p:pic>
        <p:nvPicPr>
          <p:cNvPr id="45060" name="Picture 6" descr="StreetGut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0" y="1828800"/>
            <a:ext cx="3028950" cy="4038600"/>
          </a:xfr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Text Box 5"/>
          <p:cNvSpPr txBox="1">
            <a:spLocks noChangeArrowheads="1"/>
          </p:cNvSpPr>
          <p:nvPr/>
        </p:nvSpPr>
        <p:spPr bwMode="auto">
          <a:xfrm>
            <a:off x="1143000" y="5105400"/>
            <a:ext cx="701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endParaRPr lang="en-US" sz="2000" b="1" i="1">
              <a:effectLst>
                <a:outerShdw blurRad="38100" dist="38100" dir="2700000" algn="tl">
                  <a:srgbClr val="FFFFFF"/>
                </a:outerShdw>
              </a:effectLst>
              <a:latin typeface="Arial" charset="0"/>
            </a:endParaRP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ARW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09600" y="685800"/>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4000" dirty="0">
                <a:solidFill>
                  <a:srgbClr val="FFCC66"/>
                </a:solidFill>
                <a:effectLst>
                  <a:outerShdw blurRad="38100" dist="38100" dir="2700000" algn="tl">
                    <a:srgbClr val="000000">
                      <a:alpha val="43137"/>
                    </a:srgbClr>
                  </a:outerShdw>
                </a:effectLst>
                <a:latin typeface="Myriad Roman" charset="0"/>
              </a:rPr>
              <a:t>Pollutants Found in Storm Runoff</a:t>
            </a:r>
            <a:br>
              <a:rPr lang="en-US" altLang="en-US" sz="3600" dirty="0">
                <a:latin typeface="Myriad Roman" charset="0"/>
              </a:rPr>
            </a:br>
            <a:endParaRPr lang="en-US" altLang="en-US" sz="3600" dirty="0">
              <a:latin typeface="MyriaMM_700 BD 700 SE" charset="0"/>
            </a:endParaRPr>
          </a:p>
        </p:txBody>
      </p:sp>
      <p:sp>
        <p:nvSpPr>
          <p:cNvPr id="110595" name="Text Box 3"/>
          <p:cNvSpPr txBox="1">
            <a:spLocks noChangeArrowheads="1"/>
          </p:cNvSpPr>
          <p:nvPr/>
        </p:nvSpPr>
        <p:spPr bwMode="auto">
          <a:xfrm>
            <a:off x="914400" y="1295400"/>
            <a:ext cx="1812925" cy="990600"/>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1143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Sediment</a:t>
            </a:r>
          </a:p>
          <a:p>
            <a:pPr lvl="1">
              <a:lnSpc>
                <a:spcPct val="90000"/>
              </a:lnSpc>
              <a:spcBef>
                <a:spcPct val="0"/>
              </a:spcBef>
              <a:buClrTx/>
              <a:buSzPct val="85000"/>
              <a:buFont typeface="Wingdings" panose="05000000000000000000" pitchFamily="2" charset="2"/>
              <a:buNone/>
            </a:pPr>
            <a:r>
              <a:rPr lang="en-US" altLang="en-US" sz="1600">
                <a:latin typeface="MyriaMM_700 BD 700 SE" charset="0"/>
              </a:rPr>
              <a:t>Soil particles transported from their source</a:t>
            </a:r>
          </a:p>
        </p:txBody>
      </p:sp>
      <p:sp>
        <p:nvSpPr>
          <p:cNvPr id="110596" name="Text Box 4"/>
          <p:cNvSpPr txBox="1">
            <a:spLocks noChangeArrowheads="1"/>
          </p:cNvSpPr>
          <p:nvPr/>
        </p:nvSpPr>
        <p:spPr bwMode="auto">
          <a:xfrm>
            <a:off x="2895600" y="1295400"/>
            <a:ext cx="5340350" cy="990600"/>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11747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Biochemical Oxygen Demand (BOD)      </a:t>
            </a:r>
          </a:p>
          <a:p>
            <a:pPr>
              <a:lnSpc>
                <a:spcPct val="90000"/>
              </a:lnSpc>
              <a:spcBef>
                <a:spcPct val="0"/>
              </a:spcBef>
              <a:buClrTx/>
              <a:buSzTx/>
              <a:buFont typeface="Wingdings" panose="05000000000000000000" pitchFamily="2" charset="2"/>
              <a:buNone/>
            </a:pPr>
            <a:r>
              <a:rPr lang="en-US" altLang="en-US" sz="1600" b="1">
                <a:latin typeface="MyriaMM_700 BD 700 SE" charset="0"/>
              </a:rPr>
              <a:t>● </a:t>
            </a:r>
            <a:r>
              <a:rPr lang="en-US" altLang="en-US" sz="1600">
                <a:latin typeface="MyriaMM_700 BD 700 SE" charset="0"/>
              </a:rPr>
              <a:t>Oxygen depleting material</a:t>
            </a:r>
          </a:p>
          <a:p>
            <a:pPr lvl="1">
              <a:lnSpc>
                <a:spcPct val="90000"/>
              </a:lnSpc>
              <a:spcBef>
                <a:spcPct val="0"/>
              </a:spcBef>
              <a:buClrTx/>
              <a:buSzTx/>
              <a:buFont typeface="Wingdings" panose="05000000000000000000" pitchFamily="2" charset="2"/>
              <a:buChar char="Ø"/>
            </a:pPr>
            <a:r>
              <a:rPr lang="en-US" altLang="en-US" sz="1600">
                <a:latin typeface="MyriaMM_700 BD 700 SE" charset="0"/>
              </a:rPr>
              <a:t>Leaves</a:t>
            </a:r>
          </a:p>
          <a:p>
            <a:pPr lvl="1">
              <a:lnSpc>
                <a:spcPct val="90000"/>
              </a:lnSpc>
              <a:spcBef>
                <a:spcPct val="0"/>
              </a:spcBef>
              <a:buClrTx/>
              <a:buSzTx/>
              <a:buFont typeface="Wingdings" panose="05000000000000000000" pitchFamily="2" charset="2"/>
              <a:buChar char="Ø"/>
            </a:pPr>
            <a:r>
              <a:rPr lang="en-US" altLang="en-US" sz="1600">
                <a:latin typeface="MyriaMM_700 BD 700 SE" charset="0"/>
              </a:rPr>
              <a:t>Organic material</a:t>
            </a:r>
          </a:p>
        </p:txBody>
      </p:sp>
      <p:sp>
        <p:nvSpPr>
          <p:cNvPr id="110597" name="Text Box 5"/>
          <p:cNvSpPr txBox="1">
            <a:spLocks noChangeArrowheads="1"/>
          </p:cNvSpPr>
          <p:nvPr/>
        </p:nvSpPr>
        <p:spPr bwMode="auto">
          <a:xfrm>
            <a:off x="609600" y="2362200"/>
            <a:ext cx="3048000" cy="3197225"/>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tabLst>
                <a:tab pos="234950" algn="l"/>
              </a:tabLst>
              <a:defRPr sz="3200">
                <a:solidFill>
                  <a:schemeClr val="tx1"/>
                </a:solidFill>
                <a:latin typeface="Arial" panose="020B0604020202020204" pitchFamily="34" charset="0"/>
              </a:defRPr>
            </a:lvl1pPr>
            <a:lvl2pPr marL="117475">
              <a:spcBef>
                <a:spcPct val="20000"/>
              </a:spcBef>
              <a:buClr>
                <a:schemeClr val="tx2"/>
              </a:buClr>
              <a:buSzPct val="50000"/>
              <a:buFont typeface="Wingdings" panose="05000000000000000000" pitchFamily="2" charset="2"/>
              <a:buChar char="l"/>
              <a:tabLst>
                <a:tab pos="234950" algn="l"/>
              </a:tabLst>
              <a:defRPr sz="2800">
                <a:solidFill>
                  <a:schemeClr val="tx1"/>
                </a:solidFill>
                <a:latin typeface="Arial" panose="020B0604020202020204" pitchFamily="34" charset="0"/>
              </a:defRPr>
            </a:lvl2pPr>
            <a:lvl3pPr marL="234950">
              <a:spcBef>
                <a:spcPct val="20000"/>
              </a:spcBef>
              <a:buClr>
                <a:schemeClr val="accent2"/>
              </a:buClr>
              <a:buChar char="•"/>
              <a:tabLst>
                <a:tab pos="234950" algn="l"/>
              </a:tabLst>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tabLst>
                <a:tab pos="234950" algn="l"/>
              </a:tabLst>
              <a:defRPr sz="2000">
                <a:solidFill>
                  <a:schemeClr val="tx1"/>
                </a:solidFill>
                <a:latin typeface="Arial" panose="020B0604020202020204" pitchFamily="34" charset="0"/>
              </a:defRPr>
            </a:lvl4pPr>
            <a:lvl5pPr marL="2057400" indent="-228600">
              <a:spcBef>
                <a:spcPct val="20000"/>
              </a:spcBef>
              <a:buClr>
                <a:schemeClr val="hlink"/>
              </a:buClr>
              <a:buChar char="•"/>
              <a:tabLst>
                <a:tab pos="234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tabLst>
                <a:tab pos="234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tabLst>
                <a:tab pos="234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tabLst>
                <a:tab pos="234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tabLst>
                <a:tab pos="234950" algn="l"/>
              </a:tabLst>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Toxics</a:t>
            </a:r>
          </a:p>
          <a:p>
            <a:pPr lvl="1">
              <a:lnSpc>
                <a:spcPct val="90000"/>
              </a:lnSpc>
              <a:spcBef>
                <a:spcPct val="0"/>
              </a:spcBef>
              <a:buClrTx/>
              <a:buSzTx/>
              <a:buFont typeface="Wingdings" panose="05000000000000000000" pitchFamily="2" charset="2"/>
              <a:buNone/>
            </a:pPr>
            <a:r>
              <a:rPr lang="en-US" altLang="en-US" sz="1600" b="1">
                <a:latin typeface="MyriaMM_700 BD 700 SE" charset="0"/>
              </a:rPr>
              <a:t>● </a:t>
            </a:r>
            <a:r>
              <a:rPr lang="en-US" altLang="en-US" sz="1600">
                <a:latin typeface="MyriaMM_700 BD 700 SE" charset="0"/>
              </a:rPr>
              <a:t>Pesticides</a:t>
            </a:r>
          </a:p>
          <a:p>
            <a:pPr lvl="2">
              <a:lnSpc>
                <a:spcPct val="90000"/>
              </a:lnSpc>
              <a:spcBef>
                <a:spcPct val="0"/>
              </a:spcBef>
              <a:buClrTx/>
              <a:buFont typeface="Wingdings" panose="05000000000000000000" pitchFamily="2" charset="2"/>
              <a:buChar char="Ø"/>
            </a:pPr>
            <a:r>
              <a:rPr lang="en-US" altLang="en-US" sz="1600">
                <a:latin typeface="MyriaMM_700 BD 700 SE" charset="0"/>
              </a:rPr>
              <a:t> Herbicides</a:t>
            </a:r>
          </a:p>
          <a:p>
            <a:pPr lvl="2">
              <a:lnSpc>
                <a:spcPct val="90000"/>
              </a:lnSpc>
              <a:spcBef>
                <a:spcPct val="0"/>
              </a:spcBef>
              <a:buClrTx/>
              <a:buFont typeface="Wingdings" panose="05000000000000000000" pitchFamily="2" charset="2"/>
              <a:buChar char="Ø"/>
            </a:pPr>
            <a:r>
              <a:rPr lang="en-US" altLang="en-US" sz="1600">
                <a:latin typeface="MyriaMM_700 BD 700 SE" charset="0"/>
              </a:rPr>
              <a:t> Fungicides</a:t>
            </a:r>
          </a:p>
          <a:p>
            <a:pPr lvl="2">
              <a:lnSpc>
                <a:spcPct val="90000"/>
              </a:lnSpc>
              <a:spcBef>
                <a:spcPct val="0"/>
              </a:spcBef>
              <a:buClrTx/>
              <a:buFont typeface="Wingdings" panose="05000000000000000000" pitchFamily="2" charset="2"/>
              <a:buChar char="Ø"/>
            </a:pPr>
            <a:r>
              <a:rPr lang="en-US" altLang="en-US" sz="1600">
                <a:latin typeface="MyriaMM_700 BD 700 SE" charset="0"/>
              </a:rPr>
              <a:t> Insecticides</a:t>
            </a:r>
          </a:p>
          <a:p>
            <a:pPr lvl="1">
              <a:lnSpc>
                <a:spcPct val="90000"/>
              </a:lnSpc>
              <a:spcBef>
                <a:spcPct val="0"/>
              </a:spcBef>
              <a:buClrTx/>
              <a:buSzTx/>
              <a:buFont typeface="Wingdings" panose="05000000000000000000" pitchFamily="2" charset="2"/>
              <a:buNone/>
            </a:pPr>
            <a:r>
              <a:rPr lang="en-US" altLang="en-US" sz="1600">
                <a:latin typeface="MyriaMM_700 BD 700 SE" charset="0"/>
              </a:rPr>
              <a:t>● Metals (naturally occurring in soil, automotive emissions/ tires)</a:t>
            </a:r>
          </a:p>
          <a:p>
            <a:pPr lvl="2">
              <a:lnSpc>
                <a:spcPct val="90000"/>
              </a:lnSpc>
              <a:spcBef>
                <a:spcPct val="0"/>
              </a:spcBef>
              <a:buClrTx/>
              <a:buFont typeface="Wingdings" panose="05000000000000000000" pitchFamily="2" charset="2"/>
              <a:buChar char="Ø"/>
            </a:pPr>
            <a:r>
              <a:rPr lang="en-US" altLang="en-US" sz="1600">
                <a:latin typeface="MyriaMM_700 BD 700 SE" charset="0"/>
              </a:rPr>
              <a:t> Lead</a:t>
            </a:r>
          </a:p>
          <a:p>
            <a:pPr lvl="2">
              <a:lnSpc>
                <a:spcPct val="90000"/>
              </a:lnSpc>
              <a:spcBef>
                <a:spcPct val="0"/>
              </a:spcBef>
              <a:buClrTx/>
              <a:buFont typeface="Wingdings" panose="05000000000000000000" pitchFamily="2" charset="2"/>
              <a:buChar char="Ø"/>
            </a:pPr>
            <a:r>
              <a:rPr lang="en-US" altLang="en-US" sz="1600">
                <a:latin typeface="MyriaMM_700 BD 700 SE" charset="0"/>
              </a:rPr>
              <a:t> Zinc</a:t>
            </a:r>
          </a:p>
          <a:p>
            <a:pPr lvl="2">
              <a:lnSpc>
                <a:spcPct val="90000"/>
              </a:lnSpc>
              <a:spcBef>
                <a:spcPct val="0"/>
              </a:spcBef>
              <a:buClrTx/>
              <a:buFont typeface="Wingdings" panose="05000000000000000000" pitchFamily="2" charset="2"/>
              <a:buChar char="Ø"/>
            </a:pPr>
            <a:r>
              <a:rPr lang="en-US" altLang="en-US" sz="1600">
                <a:latin typeface="MyriaMM_700 BD 700 SE" charset="0"/>
              </a:rPr>
              <a:t> Mercury</a:t>
            </a:r>
          </a:p>
          <a:p>
            <a:pPr lvl="1">
              <a:lnSpc>
                <a:spcPct val="90000"/>
              </a:lnSpc>
              <a:spcBef>
                <a:spcPct val="0"/>
              </a:spcBef>
              <a:buClrTx/>
              <a:buSzTx/>
              <a:buFont typeface="Wingdings" panose="05000000000000000000" pitchFamily="2" charset="2"/>
              <a:buNone/>
            </a:pPr>
            <a:r>
              <a:rPr lang="en-US" altLang="en-US" sz="1600">
                <a:latin typeface="MyriaMM_700 BD 700 SE" charset="0"/>
              </a:rPr>
              <a:t>●  Petroleum Hydrocarbons 	  (automotive exhaust and    	  fuel/oil)</a:t>
            </a:r>
          </a:p>
        </p:txBody>
      </p:sp>
      <p:sp>
        <p:nvSpPr>
          <p:cNvPr id="110598" name="Text Box 6"/>
          <p:cNvSpPr txBox="1">
            <a:spLocks noChangeArrowheads="1"/>
          </p:cNvSpPr>
          <p:nvPr/>
        </p:nvSpPr>
        <p:spPr bwMode="auto">
          <a:xfrm>
            <a:off x="1524000" y="5638800"/>
            <a:ext cx="1812925" cy="769938"/>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1143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Debris</a:t>
            </a:r>
          </a:p>
          <a:p>
            <a:pPr lvl="1">
              <a:lnSpc>
                <a:spcPct val="90000"/>
              </a:lnSpc>
              <a:spcBef>
                <a:spcPct val="0"/>
              </a:spcBef>
              <a:buClrTx/>
              <a:buSzPct val="85000"/>
              <a:buFont typeface="Wingdings" panose="05000000000000000000" pitchFamily="2" charset="2"/>
              <a:buNone/>
            </a:pPr>
            <a:r>
              <a:rPr lang="en-US" altLang="en-US" sz="1600">
                <a:latin typeface="MyriaMM_700 BD 700 SE" charset="0"/>
              </a:rPr>
              <a:t>Litter and illegal dumping</a:t>
            </a:r>
          </a:p>
        </p:txBody>
      </p:sp>
      <p:sp>
        <p:nvSpPr>
          <p:cNvPr id="110599" name="Text Box 7"/>
          <p:cNvSpPr txBox="1">
            <a:spLocks noChangeArrowheads="1"/>
          </p:cNvSpPr>
          <p:nvPr/>
        </p:nvSpPr>
        <p:spPr bwMode="auto">
          <a:xfrm>
            <a:off x="4038600" y="2438400"/>
            <a:ext cx="4419600" cy="1679575"/>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11747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23495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Nutrients</a:t>
            </a:r>
          </a:p>
          <a:p>
            <a:pPr lvl="1">
              <a:lnSpc>
                <a:spcPct val="90000"/>
              </a:lnSpc>
              <a:spcBef>
                <a:spcPct val="0"/>
              </a:spcBef>
              <a:buClrTx/>
              <a:buSzTx/>
              <a:buFont typeface="Wingdings" panose="05000000000000000000" pitchFamily="2" charset="2"/>
              <a:buNone/>
            </a:pPr>
            <a:r>
              <a:rPr lang="en-US" altLang="en-US" sz="1600">
                <a:latin typeface="MyriaMM_700 BD 700 SE" charset="0"/>
              </a:rPr>
              <a:t>● Various types of materials that become      dissolved and suspended in water (commonly found in fertilizer and plant material):</a:t>
            </a:r>
          </a:p>
          <a:p>
            <a:pPr lvl="2">
              <a:lnSpc>
                <a:spcPct val="90000"/>
              </a:lnSpc>
              <a:spcBef>
                <a:spcPct val="0"/>
              </a:spcBef>
              <a:buClrTx/>
              <a:buFont typeface="Wingdings" panose="05000000000000000000" pitchFamily="2" charset="2"/>
              <a:buChar char="Ø"/>
            </a:pPr>
            <a:r>
              <a:rPr lang="en-US" altLang="en-US" sz="1600">
                <a:latin typeface="MyriaMM_700 BD 700 SE" charset="0"/>
              </a:rPr>
              <a:t> Nitrogen (N)</a:t>
            </a:r>
          </a:p>
          <a:p>
            <a:pPr lvl="2">
              <a:lnSpc>
                <a:spcPct val="90000"/>
              </a:lnSpc>
              <a:spcBef>
                <a:spcPct val="0"/>
              </a:spcBef>
              <a:buClrTx/>
              <a:buFont typeface="Wingdings" panose="05000000000000000000" pitchFamily="2" charset="2"/>
              <a:buChar char="Ø"/>
            </a:pPr>
            <a:r>
              <a:rPr lang="en-US" altLang="en-US" sz="1600">
                <a:latin typeface="MyriaMM_700 BD 700 SE" charset="0"/>
              </a:rPr>
              <a:t> Phosphorus (P)</a:t>
            </a:r>
            <a:r>
              <a:rPr lang="en-US" altLang="en-US" sz="1800" b="1">
                <a:latin typeface="Garamond" panose="02020404030301010803" pitchFamily="18" charset="0"/>
              </a:rPr>
              <a:t> </a:t>
            </a:r>
            <a:endParaRPr lang="en-US" altLang="en-US" sz="2000" b="1">
              <a:latin typeface="Garamond" panose="02020404030301010803" pitchFamily="18" charset="0"/>
            </a:endParaRPr>
          </a:p>
        </p:txBody>
      </p:sp>
      <p:sp>
        <p:nvSpPr>
          <p:cNvPr id="110600" name="Text Box 8"/>
          <p:cNvSpPr txBox="1">
            <a:spLocks noChangeArrowheads="1"/>
          </p:cNvSpPr>
          <p:nvPr/>
        </p:nvSpPr>
        <p:spPr bwMode="auto">
          <a:xfrm>
            <a:off x="3810000" y="4267200"/>
            <a:ext cx="2590800" cy="1408113"/>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tabLst>
                <a:tab pos="339725" algn="l"/>
              </a:tabLst>
              <a:defRPr sz="3200">
                <a:solidFill>
                  <a:schemeClr val="tx1"/>
                </a:solidFill>
                <a:latin typeface="Arial" panose="020B0604020202020204" pitchFamily="34" charset="0"/>
              </a:defRPr>
            </a:lvl1pPr>
            <a:lvl2pPr marL="114300" indent="3175">
              <a:spcBef>
                <a:spcPct val="20000"/>
              </a:spcBef>
              <a:buClr>
                <a:schemeClr val="tx2"/>
              </a:buClr>
              <a:buSzPct val="50000"/>
              <a:buFont typeface="Wingdings" panose="05000000000000000000" pitchFamily="2" charset="2"/>
              <a:buChar char="l"/>
              <a:tabLst>
                <a:tab pos="339725" algn="l"/>
              </a:tabLst>
              <a:defRPr sz="2800">
                <a:solidFill>
                  <a:schemeClr val="tx1"/>
                </a:solidFill>
                <a:latin typeface="Arial" panose="020B0604020202020204" pitchFamily="34" charset="0"/>
              </a:defRPr>
            </a:lvl2pPr>
            <a:lvl3pPr marL="1143000" indent="-228600">
              <a:spcBef>
                <a:spcPct val="20000"/>
              </a:spcBef>
              <a:buClr>
                <a:schemeClr val="accent2"/>
              </a:buClr>
              <a:buChar char="•"/>
              <a:tabLst>
                <a:tab pos="339725" algn="l"/>
              </a:tabLst>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tabLst>
                <a:tab pos="339725" algn="l"/>
              </a:tabLst>
              <a:defRPr sz="2000">
                <a:solidFill>
                  <a:schemeClr val="tx1"/>
                </a:solidFill>
                <a:latin typeface="Arial" panose="020B0604020202020204" pitchFamily="34" charset="0"/>
              </a:defRPr>
            </a:lvl4pPr>
            <a:lvl5pPr marL="2057400" indent="-228600">
              <a:spcBef>
                <a:spcPct val="20000"/>
              </a:spcBef>
              <a:buClr>
                <a:schemeClr val="hlink"/>
              </a:buClr>
              <a:buChar char="•"/>
              <a:tabLst>
                <a:tab pos="3397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tabLst>
                <a:tab pos="3397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tabLst>
                <a:tab pos="3397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tabLst>
                <a:tab pos="3397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tabLst>
                <a:tab pos="339725" algn="l"/>
              </a:tabLst>
              <a:defRPr sz="2000">
                <a:solidFill>
                  <a:schemeClr val="tx1"/>
                </a:solidFill>
                <a:latin typeface="Arial" panose="020B0604020202020204" pitchFamily="34" charset="0"/>
              </a:defRPr>
            </a:lvl9pPr>
          </a:lstStyle>
          <a:p>
            <a:pPr eaLnBrk="1" hangingPunct="1">
              <a:lnSpc>
                <a:spcPct val="90000"/>
              </a:lnSpc>
              <a:buClr>
                <a:schemeClr val="tx1"/>
              </a:buClr>
              <a:buSzTx/>
              <a:buFont typeface="Wingdings" panose="05000000000000000000" pitchFamily="2" charset="2"/>
              <a:buNone/>
            </a:pPr>
            <a:r>
              <a:rPr lang="en-US" altLang="en-US" sz="1600" b="1">
                <a:latin typeface="MyriaMM_700 BD 700 SE" charset="0"/>
              </a:rPr>
              <a:t>Bacteria/ Pathogens</a:t>
            </a:r>
          </a:p>
          <a:p>
            <a:pPr eaLnBrk="1" hangingPunct="1">
              <a:lnSpc>
                <a:spcPct val="90000"/>
              </a:lnSpc>
              <a:buClr>
                <a:schemeClr val="tx1"/>
              </a:buClr>
              <a:buSzTx/>
              <a:buFont typeface="Wingdings" panose="05000000000000000000" pitchFamily="2" charset="2"/>
              <a:buNone/>
            </a:pPr>
            <a:r>
              <a:rPr lang="en-US" altLang="en-US" sz="1600">
                <a:latin typeface="MyriaMM_700 BD 700 SE" charset="0"/>
              </a:rPr>
              <a:t>Originating from:</a:t>
            </a:r>
          </a:p>
          <a:p>
            <a:pPr lvl="1" eaLnBrk="1" hangingPunct="1">
              <a:lnSpc>
                <a:spcPct val="90000"/>
              </a:lnSpc>
              <a:buClr>
                <a:schemeClr val="tx1"/>
              </a:buClr>
              <a:buSzTx/>
              <a:buFont typeface="Wingdings" panose="05000000000000000000" pitchFamily="2" charset="2"/>
              <a:buNone/>
            </a:pPr>
            <a:r>
              <a:rPr lang="en-US" altLang="en-US" sz="1600">
                <a:latin typeface="MyriaMM_700 BD 700 SE" charset="0"/>
              </a:rPr>
              <a:t>● Pets</a:t>
            </a:r>
          </a:p>
          <a:p>
            <a:pPr lvl="1" eaLnBrk="1" hangingPunct="1">
              <a:lnSpc>
                <a:spcPct val="90000"/>
              </a:lnSpc>
              <a:buClr>
                <a:schemeClr val="tx1"/>
              </a:buClr>
              <a:buSzTx/>
              <a:buFont typeface="Wingdings" panose="05000000000000000000" pitchFamily="2" charset="2"/>
              <a:buNone/>
            </a:pPr>
            <a:r>
              <a:rPr lang="en-US" altLang="en-US" sz="1600">
                <a:latin typeface="MyriaMM_700 BD 700 SE" charset="0"/>
              </a:rPr>
              <a:t>● Waterfowl</a:t>
            </a:r>
          </a:p>
          <a:p>
            <a:pPr lvl="1" eaLnBrk="1" hangingPunct="1">
              <a:lnSpc>
                <a:spcPct val="90000"/>
              </a:lnSpc>
              <a:buClr>
                <a:schemeClr val="tx1"/>
              </a:buClr>
              <a:buSzTx/>
              <a:buFont typeface="Wingdings" panose="05000000000000000000" pitchFamily="2" charset="2"/>
              <a:buNone/>
            </a:pPr>
            <a:r>
              <a:rPr lang="en-US" altLang="en-US" sz="1600">
                <a:latin typeface="MyriaMM_700 BD 700 SE" charset="0"/>
              </a:rPr>
              <a:t>● Failing septic systems</a:t>
            </a:r>
          </a:p>
        </p:txBody>
      </p:sp>
      <p:sp>
        <p:nvSpPr>
          <p:cNvPr id="110601" name="Text Box 9"/>
          <p:cNvSpPr txBox="1">
            <a:spLocks noChangeArrowheads="1"/>
          </p:cNvSpPr>
          <p:nvPr/>
        </p:nvSpPr>
        <p:spPr bwMode="auto">
          <a:xfrm>
            <a:off x="6629400" y="4343400"/>
            <a:ext cx="1812925" cy="1211263"/>
          </a:xfrm>
          <a:prstGeom prst="rect">
            <a:avLst/>
          </a:prstGeom>
          <a:solidFill>
            <a:schemeClr val="accent1">
              <a:alpha val="85097"/>
            </a:schemeClr>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1143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nSpc>
                <a:spcPct val="90000"/>
              </a:lnSpc>
              <a:spcBef>
                <a:spcPct val="0"/>
              </a:spcBef>
              <a:buClrTx/>
              <a:buSzTx/>
              <a:buFontTx/>
              <a:buNone/>
            </a:pPr>
            <a:r>
              <a:rPr lang="en-US" altLang="en-US" sz="1600" b="1">
                <a:latin typeface="MyriaMM_700 BD 700 SE" charset="0"/>
              </a:rPr>
              <a:t>Thermal Stress</a:t>
            </a:r>
          </a:p>
          <a:p>
            <a:pPr lvl="1">
              <a:lnSpc>
                <a:spcPct val="90000"/>
              </a:lnSpc>
              <a:spcBef>
                <a:spcPct val="0"/>
              </a:spcBef>
              <a:buClrTx/>
              <a:buSzPct val="85000"/>
              <a:buFont typeface="Wingdings" panose="05000000000000000000" pitchFamily="2" charset="2"/>
              <a:buNone/>
            </a:pPr>
            <a:r>
              <a:rPr lang="en-US" altLang="en-US" sz="1600">
                <a:latin typeface="MyriaMM_700 BD 700 SE" charset="0"/>
              </a:rPr>
              <a:t>Heated runoff, removal of streamside vegetation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box(in)">
                                      <p:cBhvr>
                                        <p:cTn id="7" dur="500"/>
                                        <p:tgtEl>
                                          <p:spTgt spid="1105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0596"/>
                                        </p:tgtEl>
                                        <p:attrNameLst>
                                          <p:attrName>style.visibility</p:attrName>
                                        </p:attrNameLst>
                                      </p:cBhvr>
                                      <p:to>
                                        <p:strVal val="visible"/>
                                      </p:to>
                                    </p:set>
                                    <p:animEffect transition="in" filter="box(in)">
                                      <p:cBhvr>
                                        <p:cTn id="12" dur="500"/>
                                        <p:tgtEl>
                                          <p:spTgt spid="1105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0597"/>
                                        </p:tgtEl>
                                        <p:attrNameLst>
                                          <p:attrName>style.visibility</p:attrName>
                                        </p:attrNameLst>
                                      </p:cBhvr>
                                      <p:to>
                                        <p:strVal val="visible"/>
                                      </p:to>
                                    </p:set>
                                    <p:animEffect transition="in" filter="box(in)">
                                      <p:cBhvr>
                                        <p:cTn id="17" dur="500"/>
                                        <p:tgtEl>
                                          <p:spTgt spid="1105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0598"/>
                                        </p:tgtEl>
                                        <p:attrNameLst>
                                          <p:attrName>style.visibility</p:attrName>
                                        </p:attrNameLst>
                                      </p:cBhvr>
                                      <p:to>
                                        <p:strVal val="visible"/>
                                      </p:to>
                                    </p:set>
                                    <p:animEffect transition="in" filter="box(in)">
                                      <p:cBhvr>
                                        <p:cTn id="22" dur="500"/>
                                        <p:tgtEl>
                                          <p:spTgt spid="1105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0599"/>
                                        </p:tgtEl>
                                        <p:attrNameLst>
                                          <p:attrName>style.visibility</p:attrName>
                                        </p:attrNameLst>
                                      </p:cBhvr>
                                      <p:to>
                                        <p:strVal val="visible"/>
                                      </p:to>
                                    </p:set>
                                    <p:animEffect transition="in" filter="box(in)">
                                      <p:cBhvr>
                                        <p:cTn id="27" dur="500"/>
                                        <p:tgtEl>
                                          <p:spTgt spid="1105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0600"/>
                                        </p:tgtEl>
                                        <p:attrNameLst>
                                          <p:attrName>style.visibility</p:attrName>
                                        </p:attrNameLst>
                                      </p:cBhvr>
                                      <p:to>
                                        <p:strVal val="visible"/>
                                      </p:to>
                                    </p:set>
                                    <p:animEffect transition="in" filter="box(in)">
                                      <p:cBhvr>
                                        <p:cTn id="32" dur="500"/>
                                        <p:tgtEl>
                                          <p:spTgt spid="1106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0601"/>
                                        </p:tgtEl>
                                        <p:attrNameLst>
                                          <p:attrName>style.visibility</p:attrName>
                                        </p:attrNameLst>
                                      </p:cBhvr>
                                      <p:to>
                                        <p:strVal val="visible"/>
                                      </p:to>
                                    </p:set>
                                    <p:animEffect transition="in" filter="box(in)">
                                      <p:cBhvr>
                                        <p:cTn id="37" dur="500"/>
                                        <p:tgtEl>
                                          <p:spTgt spid="110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nimBg="1"/>
      <p:bldP spid="110596" grpId="0" animBg="1"/>
      <p:bldP spid="110597" grpId="0" animBg="1"/>
      <p:bldP spid="110598" grpId="0" animBg="1"/>
      <p:bldP spid="110599" grpId="0" animBg="1"/>
      <p:bldP spid="110600" grpId="0" animBg="1"/>
      <p:bldP spid="1106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ChangeArrowheads="1"/>
          </p:cNvSpPr>
          <p:nvPr/>
        </p:nvSpPr>
        <p:spPr bwMode="auto">
          <a:xfrm>
            <a:off x="-593725" y="-47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New Roman" panose="02020603050405020304" pitchFamily="18" charset="0"/>
            </a:endParaRPr>
          </a:p>
        </p:txBody>
      </p:sp>
      <p:grpSp>
        <p:nvGrpSpPr>
          <p:cNvPr id="50179" name="Group 4"/>
          <p:cNvGrpSpPr>
            <a:grpSpLocks noChangeAspect="1"/>
          </p:cNvGrpSpPr>
          <p:nvPr/>
        </p:nvGrpSpPr>
        <p:grpSpPr bwMode="auto">
          <a:xfrm>
            <a:off x="1752600" y="304800"/>
            <a:ext cx="5419725" cy="6324600"/>
            <a:chOff x="720" y="-825"/>
            <a:chExt cx="9255" cy="10800"/>
          </a:xfrm>
        </p:grpSpPr>
        <p:sp>
          <p:nvSpPr>
            <p:cNvPr id="50180" name="AutoShape 6"/>
            <p:cNvSpPr>
              <a:spLocks noChangeAspect="1" noChangeArrowheads="1" noTextEdit="1"/>
            </p:cNvSpPr>
            <p:nvPr/>
          </p:nvSpPr>
          <p:spPr bwMode="auto">
            <a:xfrm>
              <a:off x="720" y="-825"/>
              <a:ext cx="9255"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0" y="0"/>
              <a:ext cx="10800" cy="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152400"/>
            <a:ext cx="50228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
  <TotalTime>6262</TotalTime>
  <Words>2092</Words>
  <Application>Microsoft Office PowerPoint</Application>
  <PresentationFormat>On-screen Show (4:3)</PresentationFormat>
  <Paragraphs>285</Paragraphs>
  <Slides>42</Slides>
  <Notes>24</Notes>
  <HiddenSlides>3</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Aldhabi</vt:lpstr>
      <vt:lpstr>Arial</vt:lpstr>
      <vt:lpstr>Average</vt:lpstr>
      <vt:lpstr>Garamond</vt:lpstr>
      <vt:lpstr>Myriad Roman</vt:lpstr>
      <vt:lpstr>MyriaMM_700 BD 700 SE</vt:lpstr>
      <vt:lpstr>Times New Roman</vt:lpstr>
      <vt:lpstr>Wingdings</vt:lpstr>
      <vt:lpstr>Ripple</vt:lpstr>
      <vt:lpstr>Image</vt:lpstr>
      <vt:lpstr>  Installing Rain Gardens with Native Plants for Healthy Waters Ed Himlan and Joel Betts Worcester County Conservation District Massachusetts Watershed Coalition </vt:lpstr>
      <vt:lpstr>PowerPoint Presentation</vt:lpstr>
      <vt:lpstr>PowerPoint Presentation</vt:lpstr>
      <vt:lpstr>PowerPoint Presentation</vt:lpstr>
      <vt:lpstr>What Happens During Storms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Nectar Attractors</vt:lpstr>
      <vt:lpstr>Butterflies</vt:lpstr>
      <vt:lpstr>Dragonflies &amp; Cicada</vt:lpstr>
      <vt:lpstr>PowerPoint Presentation</vt:lpstr>
      <vt:lpstr>PowerPoint Presentation</vt:lpstr>
      <vt:lpstr>Profile of a rain garden</vt:lpstr>
      <vt:lpstr>PowerPoint Presentation</vt:lpstr>
      <vt:lpstr>Wildlife Benefit</vt:lpstr>
      <vt:lpstr>PowerPoint Presentation</vt:lpstr>
      <vt:lpstr>Bloom Period</vt:lpstr>
      <vt:lpstr>Plant Morphology</vt:lpstr>
      <vt:lpstr>Root Type</vt:lpstr>
      <vt:lpstr>Shade/Sun Preference</vt:lpstr>
      <vt:lpstr>Flood/Drought Tolerance</vt:lpstr>
      <vt:lpstr>Flood/Drought Tolerance</vt:lpstr>
      <vt:lpstr>Example Garden Plan</vt:lpstr>
      <vt:lpstr>Example Garden Plan</vt:lpstr>
      <vt:lpstr>Rain Garden Maintenance: Why?</vt:lpstr>
      <vt:lpstr>Ideally after a few years</vt:lpstr>
      <vt:lpstr>Rain Garden Maintenance</vt:lpstr>
      <vt:lpstr>Weed Control: Limiting spread</vt:lpstr>
      <vt:lpstr>Weed Control: Pull the whole root</vt:lpstr>
      <vt:lpstr>Weed Control: Other methods</vt:lpstr>
      <vt:lpstr>Pruning/Thinning</vt:lpstr>
      <vt:lpstr>Benefits of leaving dead plant material</vt:lpstr>
      <vt:lpstr>Re-planting</vt:lpstr>
      <vt:lpstr>Watering</vt:lpstr>
      <vt:lpstr>Sediment and debris removal</vt:lpstr>
      <vt:lpstr>WCCD technical assistance for landholders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Rachel Calabro</dc:creator>
  <cp:lastModifiedBy>Betts, Joel - FPAC-NRCS, HOLDEN, MA</cp:lastModifiedBy>
  <cp:revision>176</cp:revision>
  <cp:lastPrinted>2011-04-25T15:43:36Z</cp:lastPrinted>
  <dcterms:created xsi:type="dcterms:W3CDTF">2004-04-23T16:56:13Z</dcterms:created>
  <dcterms:modified xsi:type="dcterms:W3CDTF">2021-02-25T15:03:21Z</dcterms:modified>
</cp:coreProperties>
</file>